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0"/>
  </p:notesMasterIdLst>
  <p:handoutMasterIdLst>
    <p:handoutMasterId r:id="rId11"/>
  </p:handoutMasterIdLst>
  <p:sldIdLst>
    <p:sldId id="258" r:id="rId3"/>
    <p:sldId id="262" r:id="rId4"/>
    <p:sldId id="264" r:id="rId5"/>
    <p:sldId id="260" r:id="rId6"/>
    <p:sldId id="265" r:id="rId7"/>
    <p:sldId id="266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58" autoAdjust="0"/>
    <p:restoredTop sz="94699" autoAdjust="0"/>
  </p:normalViewPr>
  <p:slideViewPr>
    <p:cSldViewPr snapToGrid="0" snapToObjects="1">
      <p:cViewPr>
        <p:scale>
          <a:sx n="85" d="100"/>
          <a:sy n="85" d="100"/>
        </p:scale>
        <p:origin x="-1512" y="-752"/>
      </p:cViewPr>
      <p:guideLst>
        <p:guide orient="horz" pos="404"/>
        <p:guide orient="horz" pos="816"/>
        <p:guide orient="horz" pos="678"/>
        <p:guide orient="horz" pos="547"/>
        <p:guide orient="horz" pos="1017"/>
        <p:guide orient="horz" pos="4113"/>
        <p:guide orient="horz" pos="3494"/>
        <p:guide orient="horz" pos="3156"/>
        <p:guide orient="horz" pos="3491"/>
        <p:guide pos="2880"/>
        <p:guide pos="320"/>
        <p:guide pos="622"/>
        <p:guide pos="4631"/>
        <p:guide pos="101"/>
        <p:guide pos="5327"/>
        <p:guide pos="1478"/>
        <p:guide pos="5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DD86A-67A6-894F-9A92-6FE904971D7C}" type="datetimeFigureOut">
              <a:rPr lang="en-US" smtClean="0"/>
              <a:t>22/10/14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34E2D-AD91-5145-B0CA-26AA7B17B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F9522-343A-470C-95B0-5BD6FC0E8041}" type="datetimeFigureOut">
              <a:rPr lang="en-GB" smtClean="0"/>
              <a:t>22/10/14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C54BE-201D-4416-A31C-83622890F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1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R_7268_ACWC CME PPT Blank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Content Placeholder 10"/>
          <p:cNvSpPr>
            <a:spLocks noGrp="1"/>
          </p:cNvSpPr>
          <p:nvPr>
            <p:ph sz="quarter" idx="10"/>
          </p:nvPr>
        </p:nvSpPr>
        <p:spPr>
          <a:xfrm>
            <a:off x="379781" y="1838326"/>
            <a:ext cx="6151563" cy="3979094"/>
          </a:xfrm>
        </p:spPr>
        <p:txBody>
          <a:bodyPr/>
          <a:lstStyle>
            <a:lvl1pPr marL="358775" indent="-358775">
              <a:buClr>
                <a:schemeClr val="bg1"/>
              </a:buClr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715963" indent="-357188">
              <a:buClr>
                <a:schemeClr val="bg1"/>
              </a:buClr>
              <a:buFontTx/>
              <a:buBlip>
                <a:blip r:embed="rId4"/>
              </a:buBlip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08681" y="813415"/>
            <a:ext cx="8128907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dirty="0" smtClean="0"/>
              <a:t>Use caps for EMPHASIS in a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333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3029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5083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82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219200"/>
            <a:ext cx="19431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19200"/>
            <a:ext cx="56769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45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772400" cy="712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2057400"/>
            <a:ext cx="7772400" cy="3733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88392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7772400" cy="712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057400"/>
            <a:ext cx="7772400" cy="3733800"/>
          </a:xfrm>
        </p:spPr>
        <p:txBody>
          <a:bodyPr/>
          <a:lstStyle/>
          <a:p>
            <a:pPr lvl="0"/>
            <a:endParaRPr lang="en-NZ" noProof="0"/>
          </a:p>
        </p:txBody>
      </p:sp>
    </p:spTree>
    <p:extLst>
      <p:ext uri="{BB962C8B-B14F-4D97-AF65-F5344CB8AC3E}">
        <p14:creationId xmlns:p14="http://schemas.microsoft.com/office/powerpoint/2010/main" val="383465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R_7268_ACWC CME PPT Blan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Content Placeholder 10"/>
          <p:cNvSpPr>
            <a:spLocks noGrp="1"/>
          </p:cNvSpPr>
          <p:nvPr>
            <p:ph sz="quarter" idx="10"/>
          </p:nvPr>
        </p:nvSpPr>
        <p:spPr>
          <a:xfrm>
            <a:off x="379781" y="379875"/>
            <a:ext cx="6151563" cy="3979094"/>
          </a:xfrm>
        </p:spPr>
        <p:txBody>
          <a:bodyPr/>
          <a:lstStyle>
            <a:lvl1pPr marL="358775" indent="-358775">
              <a:buClr>
                <a:schemeClr val="bg1"/>
              </a:buClr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715963" indent="-357188">
              <a:buClr>
                <a:schemeClr val="bg1"/>
              </a:buClr>
              <a:buFontTx/>
              <a:buBlip>
                <a:blip r:embed="rId4"/>
              </a:buBlip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506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513" y="5319713"/>
            <a:ext cx="3646487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916613"/>
            <a:ext cx="18383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352800"/>
            <a:ext cx="7772400" cy="533400"/>
          </a:xfrm>
        </p:spPr>
        <p:txBody>
          <a:bodyPr/>
          <a:lstStyle>
            <a:lvl1pPr marL="0" indent="0">
              <a:buFontTx/>
              <a:buNone/>
              <a:defRPr sz="2000"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06186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67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47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12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5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24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5.xml"/><Relationship Id="rId14" Type="http://schemas.openxmlformats.org/officeDocument/2006/relationships/theme" Target="../theme/theme2.xml"/><Relationship Id="rId15" Type="http://schemas.openxmlformats.org/officeDocument/2006/relationships/image" Target="../media/image7.jpeg"/><Relationship Id="rId16" Type="http://schemas.openxmlformats.org/officeDocument/2006/relationships/image" Target="../media/image8.jpeg"/><Relationship Id="rId17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681" y="641350"/>
            <a:ext cx="8128907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dirty="0" smtClean="0"/>
              <a:t>Use caps for EMPHASIS in a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681" y="1600200"/>
            <a:ext cx="8128907" cy="4579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51600" y="6356588"/>
            <a:ext cx="356400" cy="172800"/>
          </a:xfrm>
          <a:prstGeom prst="rect">
            <a:avLst/>
          </a:prstGeom>
        </p:spPr>
        <p:txBody>
          <a:bodyPr lIns="36000" tIns="36000" rIns="36000" bIns="36000" anchor="ctr"/>
          <a:lstStyle>
            <a:lvl1pPr>
              <a:defRPr lang="en-GB" sz="1000" smtClean="0"/>
            </a:lvl1pPr>
          </a:lstStyle>
          <a:p>
            <a:pPr algn="ctr"/>
            <a:fld id="{C8BA841C-ACD5-445C-B8DF-F750EEEAF179}" type="slidenum">
              <a:rPr lang="en-NZ" smtClean="0"/>
              <a:pPr algn="ctr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152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rgbClr val="007088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457200" rtl="0" eaLnBrk="1" latinLnBrk="0" hangingPunct="1">
        <a:spcBef>
          <a:spcPts val="0"/>
        </a:spcBef>
        <a:spcAft>
          <a:spcPts val="800"/>
        </a:spcAft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8288" algn="l" defTabSz="457200" rtl="0" eaLnBrk="1" latinLnBrk="0" hangingPunct="1">
        <a:spcBef>
          <a:spcPts val="0"/>
        </a:spcBef>
        <a:spcAft>
          <a:spcPts val="600"/>
        </a:spcAft>
        <a:buFontTx/>
        <a:buBlip>
          <a:blip r:embed="rId5"/>
        </a:buBlip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8288" algn="l" defTabSz="4572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9875" algn="l" defTabSz="4572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8288" algn="l" defTabSz="4572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sky_TopSection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05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19200"/>
            <a:ext cx="77724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9" name="Picture 17" descr="6835_powerpoint_v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55113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"/>
            <a:ext cx="18383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goodfellowlearning.org.nz/" TargetMode="External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R_7268_ACWC CME PPT Cov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" y="1494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58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508682" y="1105647"/>
            <a:ext cx="8239782" cy="4711773"/>
          </a:xfrm>
        </p:spPr>
        <p:txBody>
          <a:bodyPr/>
          <a:lstStyle/>
          <a:p>
            <a:r>
              <a:rPr lang="en-US" sz="2000" dirty="0" smtClean="0"/>
              <a:t>18.45-18.55		Welcome and introductions</a:t>
            </a:r>
          </a:p>
          <a:p>
            <a:r>
              <a:rPr lang="en-US" sz="2000" dirty="0" smtClean="0"/>
              <a:t>18.55-19.45 		Lectures: </a:t>
            </a:r>
          </a:p>
          <a:p>
            <a:pPr lvl="1"/>
            <a:r>
              <a:rPr lang="en-US" sz="1800" dirty="0" smtClean="0"/>
              <a:t>Ovarian cysts for Primary Care (Simon Edmonds)</a:t>
            </a:r>
          </a:p>
          <a:p>
            <a:pPr lvl="1"/>
            <a:r>
              <a:rPr lang="en-US" sz="1800" dirty="0" smtClean="0"/>
              <a:t>Colposcopy </a:t>
            </a:r>
            <a:r>
              <a:rPr lang="en-US" sz="1800" smtClean="0"/>
              <a:t>update </a:t>
            </a:r>
            <a:r>
              <a:rPr lang="en-US" sz="1800" smtClean="0"/>
              <a:t>(Ai Ling Tan)</a:t>
            </a:r>
            <a:endParaRPr lang="en-US" sz="1800" dirty="0" smtClean="0"/>
          </a:p>
          <a:p>
            <a:r>
              <a:rPr lang="en-US" sz="2000" dirty="0" smtClean="0"/>
              <a:t>19.45-20.00 		Breakout session instructions and Break</a:t>
            </a:r>
          </a:p>
          <a:p>
            <a:pPr marL="358775" lvl="1" indent="-358775">
              <a:spcAft>
                <a:spcPts val="800"/>
              </a:spcAft>
              <a:buBlip>
                <a:blip r:embed="rId2"/>
              </a:buBlip>
            </a:pPr>
            <a:r>
              <a:rPr lang="en-US" dirty="0" smtClean="0"/>
              <a:t>20.05-20.30  	</a:t>
            </a:r>
            <a:r>
              <a:rPr lang="en-US" dirty="0"/>
              <a:t> Round 1 </a:t>
            </a:r>
            <a:r>
              <a:rPr lang="en-US" dirty="0" smtClean="0"/>
              <a:t>Interactive </a:t>
            </a:r>
            <a:r>
              <a:rPr lang="en-US" dirty="0"/>
              <a:t>Breakout </a:t>
            </a:r>
            <a:r>
              <a:rPr lang="en-US" dirty="0" smtClean="0"/>
              <a:t>sessions</a:t>
            </a:r>
          </a:p>
          <a:p>
            <a:pPr lvl="1"/>
            <a:r>
              <a:rPr lang="en-US" sz="1800" dirty="0" err="1"/>
              <a:t>Pipelle</a:t>
            </a:r>
            <a:r>
              <a:rPr lang="en-US" sz="1800" dirty="0"/>
              <a:t> Biopsy			</a:t>
            </a:r>
            <a:r>
              <a:rPr lang="en-US" sz="1800" dirty="0" smtClean="0"/>
              <a:t>Cervical pathology Picture Quiz </a:t>
            </a:r>
            <a:r>
              <a:rPr lang="en-US" sz="1800" dirty="0"/>
              <a:t>		</a:t>
            </a:r>
          </a:p>
          <a:p>
            <a:pPr lvl="1"/>
            <a:r>
              <a:rPr lang="en-US" sz="1800" dirty="0" err="1"/>
              <a:t>Mirena</a:t>
            </a:r>
            <a:r>
              <a:rPr lang="en-US" sz="1800" dirty="0"/>
              <a:t> IUS </a:t>
            </a:r>
            <a:r>
              <a:rPr lang="en-US" sz="1800" dirty="0" smtClean="0"/>
              <a:t>insertion </a:t>
            </a:r>
            <a:r>
              <a:rPr lang="en-US" sz="1800" dirty="0"/>
              <a:t>	</a:t>
            </a:r>
            <a:r>
              <a:rPr lang="en-US" sz="1800" dirty="0" smtClean="0"/>
              <a:t>Dyspareunia </a:t>
            </a:r>
            <a:r>
              <a:rPr lang="en-US" sz="1800" dirty="0"/>
              <a:t>– History and Management</a:t>
            </a:r>
          </a:p>
          <a:p>
            <a:pPr marL="358775" lvl="1" indent="-358775">
              <a:spcAft>
                <a:spcPts val="800"/>
              </a:spcAft>
              <a:buBlip>
                <a:blip r:embed="rId2"/>
              </a:buBlip>
            </a:pPr>
            <a:r>
              <a:rPr lang="en-US" dirty="0" smtClean="0"/>
              <a:t>20.35-21.00  </a:t>
            </a:r>
            <a:r>
              <a:rPr lang="en-US" dirty="0"/>
              <a:t>	 Round 2 </a:t>
            </a:r>
            <a:r>
              <a:rPr lang="en-US" dirty="0" smtClean="0"/>
              <a:t>Interactive </a:t>
            </a:r>
            <a:r>
              <a:rPr lang="en-US" dirty="0"/>
              <a:t>Breakout </a:t>
            </a:r>
            <a:r>
              <a:rPr lang="en-US" dirty="0" smtClean="0"/>
              <a:t>sessions</a:t>
            </a:r>
          </a:p>
          <a:p>
            <a:pPr marL="358775" lvl="1" indent="-358775">
              <a:spcAft>
                <a:spcPts val="800"/>
              </a:spcAft>
              <a:buBlip>
                <a:blip r:embed="rId2"/>
              </a:buBlip>
            </a:pPr>
            <a:r>
              <a:rPr lang="en-US" dirty="0" smtClean="0"/>
              <a:t>21.05-21.30		Expert panel – Q&amp;A; Close</a:t>
            </a:r>
          </a:p>
          <a:p>
            <a:pPr marL="358775" lvl="1" indent="-358775">
              <a:spcAft>
                <a:spcPts val="800"/>
              </a:spcAft>
              <a:buBlip>
                <a:blip r:embed="rId2"/>
              </a:buBlip>
            </a:pPr>
            <a:r>
              <a:rPr lang="en-US" dirty="0" smtClean="0"/>
              <a:t>21.30-			Collect certificates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marL="358775" lvl="1" indent="0">
              <a:buNone/>
            </a:pPr>
            <a:r>
              <a:rPr lang="en-US" dirty="0" smtClean="0"/>
              <a:t>*</a:t>
            </a:r>
          </a:p>
          <a:p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8681" y="209176"/>
            <a:ext cx="8128907" cy="1258289"/>
          </a:xfrm>
        </p:spPr>
        <p:txBody>
          <a:bodyPr/>
          <a:lstStyle/>
          <a:p>
            <a:r>
              <a:rPr lang="en-US" dirty="0" err="1" smtClean="0"/>
              <a:t>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6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611560" y="1412776"/>
            <a:ext cx="8136903" cy="4404644"/>
          </a:xfrm>
        </p:spPr>
        <p:txBody>
          <a:bodyPr/>
          <a:lstStyle/>
          <a:p>
            <a:r>
              <a:rPr lang="en-US" dirty="0" smtClean="0"/>
              <a:t>Cell phones off or on silent; please leave the room to take a call</a:t>
            </a:r>
          </a:p>
          <a:p>
            <a:r>
              <a:rPr lang="en-US" dirty="0" smtClean="0"/>
              <a:t>Toilets off corridor before Restaurant</a:t>
            </a:r>
          </a:p>
          <a:p>
            <a:r>
              <a:rPr lang="en-US" dirty="0" smtClean="0"/>
              <a:t>Fire/Emergency exit via glass doors by registration desk and gather in car park over road</a:t>
            </a:r>
          </a:p>
          <a:p>
            <a:r>
              <a:rPr lang="en-US" dirty="0" smtClean="0"/>
              <a:t>As the </a:t>
            </a:r>
            <a:r>
              <a:rPr lang="en-US" dirty="0" err="1" smtClean="0"/>
              <a:t>programme</a:t>
            </a:r>
            <a:r>
              <a:rPr lang="en-US" dirty="0" smtClean="0"/>
              <a:t> is tight, please be prompt </a:t>
            </a:r>
          </a:p>
          <a:p>
            <a:r>
              <a:rPr lang="en-US" dirty="0" smtClean="0"/>
              <a:t>Feedback forms on your seat; please complete and hand in as you </a:t>
            </a:r>
            <a:r>
              <a:rPr lang="en-US" smtClean="0"/>
              <a:t>collect your certificate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House-keeping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79388" y="1219200"/>
            <a:ext cx="8964612" cy="712788"/>
          </a:xfrm>
        </p:spPr>
        <p:txBody>
          <a:bodyPr/>
          <a:lstStyle/>
          <a:p>
            <a:r>
              <a:rPr lang="en-NZ" altLang="en-US" sz="2400" dirty="0">
                <a:solidFill>
                  <a:srgbClr val="FF0000"/>
                </a:solidFill>
              </a:rPr>
              <a:t>G</a:t>
            </a:r>
            <a:r>
              <a:rPr lang="en-NZ" altLang="en-US" sz="2400" dirty="0" smtClean="0">
                <a:solidFill>
                  <a:srgbClr val="FF0000"/>
                </a:solidFill>
              </a:rPr>
              <a:t>oodfellowsymposium.org  28/29 March   2015</a:t>
            </a:r>
            <a:endParaRPr lang="en-NZ" altLang="en-US" sz="24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NZ" dirty="0">
                <a:ea typeface="+mn-ea"/>
              </a:rPr>
              <a:t>i</a:t>
            </a:r>
            <a:r>
              <a:rPr lang="en-NZ" dirty="0" smtClean="0">
                <a:ea typeface="+mn-ea"/>
              </a:rPr>
              <a:t>s a good nights sleep a human right </a:t>
            </a:r>
          </a:p>
          <a:p>
            <a:pPr marL="0" indent="0">
              <a:buFontTx/>
              <a:buNone/>
              <a:defRPr/>
            </a:pPr>
            <a:endParaRPr lang="en-NZ" dirty="0" smtClean="0">
              <a:ea typeface="+mn-ea"/>
            </a:endParaRPr>
          </a:p>
          <a:p>
            <a:pPr>
              <a:defRPr/>
            </a:pPr>
            <a:r>
              <a:rPr lang="en-NZ" dirty="0" smtClean="0">
                <a:ea typeface="+mn-ea"/>
              </a:rPr>
              <a:t>we are living in an age where sleep is more comfortable than ever and yet more elusive</a:t>
            </a:r>
          </a:p>
          <a:p>
            <a:pPr lvl="4">
              <a:defRPr/>
            </a:pPr>
            <a:r>
              <a:rPr lang="en-NZ" dirty="0" smtClean="0">
                <a:ea typeface="ＭＳ Ｐゴシック" charset="0"/>
              </a:rPr>
              <a:t>David K Randall</a:t>
            </a:r>
          </a:p>
          <a:p>
            <a:pPr lvl="4">
              <a:defRPr/>
            </a:pPr>
            <a:endParaRPr lang="en-NZ" dirty="0">
              <a:ea typeface="+mn-ea"/>
            </a:endParaRPr>
          </a:p>
          <a:p>
            <a:pPr>
              <a:defRPr/>
            </a:pPr>
            <a:r>
              <a:rPr lang="en-NZ" dirty="0" smtClean="0">
                <a:ea typeface="+mn-ea"/>
                <a:hlinkClick r:id="rId2"/>
              </a:rPr>
              <a:t>www.goodfellowlearning.org.nz</a:t>
            </a:r>
            <a:endParaRPr lang="en-NZ" dirty="0" smtClean="0">
              <a:ea typeface="+mn-ea"/>
            </a:endParaRPr>
          </a:p>
          <a:p>
            <a:pPr lvl="1">
              <a:defRPr/>
            </a:pPr>
            <a:r>
              <a:rPr lang="en-NZ" dirty="0">
                <a:ea typeface="ＭＳ Ｐゴシック" charset="0"/>
              </a:rPr>
              <a:t>n</a:t>
            </a:r>
            <a:r>
              <a:rPr lang="en-NZ" dirty="0" smtClean="0">
                <a:ea typeface="ＭＳ Ｐゴシック" charset="0"/>
              </a:rPr>
              <a:t>eed to sign up </a:t>
            </a:r>
          </a:p>
          <a:p>
            <a:pPr lvl="1">
              <a:defRPr/>
            </a:pPr>
            <a:r>
              <a:rPr lang="en-NZ" dirty="0">
                <a:ea typeface="ＭＳ Ｐゴシック" charset="0"/>
              </a:rPr>
              <a:t>i</a:t>
            </a:r>
            <a:r>
              <a:rPr lang="en-NZ" dirty="0" smtClean="0">
                <a:ea typeface="ＭＳ Ｐゴシック" charset="0"/>
              </a:rPr>
              <a:t>nsomnia</a:t>
            </a:r>
          </a:p>
          <a:p>
            <a:pPr lvl="1">
              <a:defRPr/>
            </a:pPr>
            <a:r>
              <a:rPr lang="en-NZ" dirty="0">
                <a:ea typeface="ＭＳ Ｐゴシック" charset="0"/>
              </a:rPr>
              <a:t>g</a:t>
            </a:r>
            <a:r>
              <a:rPr lang="en-NZ" dirty="0" smtClean="0">
                <a:ea typeface="ＭＳ Ｐゴシック" charset="0"/>
              </a:rPr>
              <a:t>out </a:t>
            </a:r>
          </a:p>
          <a:p>
            <a:pPr lvl="1">
              <a:defRPr/>
            </a:pPr>
            <a:r>
              <a:rPr lang="en-NZ" dirty="0" err="1" smtClean="0">
                <a:ea typeface="ＭＳ Ｐゴシック" charset="0"/>
              </a:rPr>
              <a:t>cpd</a:t>
            </a:r>
            <a:r>
              <a:rPr lang="en-NZ" dirty="0" smtClean="0">
                <a:ea typeface="ＭＳ Ｐゴシック" charset="0"/>
              </a:rPr>
              <a:t>  points </a:t>
            </a:r>
            <a:endParaRPr lang="en-NZ" dirty="0">
              <a:ea typeface="ＭＳ Ｐゴシック" charset="0"/>
            </a:endParaRPr>
          </a:p>
          <a:p>
            <a:pPr lvl="4">
              <a:defRPr/>
            </a:pPr>
            <a:endParaRPr lang="en-NZ" dirty="0" smtClean="0">
              <a:ea typeface="ＭＳ Ｐゴシック" charset="0"/>
            </a:endParaRP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1989138"/>
            <a:ext cx="7883525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426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611560" y="1412776"/>
            <a:ext cx="8136903" cy="4404644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Round 1 </a:t>
            </a:r>
            <a:r>
              <a:rPr lang="en-US" dirty="0" smtClean="0"/>
              <a:t>(20.05-20.30)</a:t>
            </a:r>
          </a:p>
          <a:p>
            <a:r>
              <a:rPr lang="en-US" dirty="0" smtClean="0"/>
              <a:t>Meeting room left hand side:</a:t>
            </a:r>
          </a:p>
          <a:p>
            <a:pPr lvl="1"/>
            <a:r>
              <a:rPr lang="en-US" dirty="0" err="1" smtClean="0"/>
              <a:t>Pipelle</a:t>
            </a:r>
            <a:r>
              <a:rPr lang="en-US" dirty="0" smtClean="0"/>
              <a:t> Biopsy (green dots)</a:t>
            </a:r>
          </a:p>
          <a:p>
            <a:pPr lvl="1"/>
            <a:r>
              <a:rPr lang="en-US" dirty="0" err="1" smtClean="0"/>
              <a:t>Mirena</a:t>
            </a:r>
            <a:r>
              <a:rPr lang="en-US" dirty="0" smtClean="0"/>
              <a:t> IUS insertion (red dots)</a:t>
            </a:r>
          </a:p>
          <a:p>
            <a:r>
              <a:rPr lang="en-US" dirty="0" smtClean="0"/>
              <a:t>Meeting room right hand side:</a:t>
            </a:r>
          </a:p>
          <a:p>
            <a:pPr lvl="1"/>
            <a:r>
              <a:rPr lang="en-US" dirty="0" smtClean="0"/>
              <a:t>Cervical pathology quiz </a:t>
            </a:r>
          </a:p>
          <a:p>
            <a:r>
              <a:rPr lang="en-US" dirty="0" smtClean="0"/>
              <a:t>Next door room:</a:t>
            </a:r>
          </a:p>
          <a:p>
            <a:pPr lvl="1"/>
            <a:r>
              <a:rPr lang="en-US" dirty="0" smtClean="0"/>
              <a:t>Dyspareunia – History and Management</a:t>
            </a:r>
          </a:p>
          <a:p>
            <a:pPr marL="0" indent="0">
              <a:buNone/>
            </a:pPr>
            <a:r>
              <a:rPr lang="en-US" b="1" dirty="0" smtClean="0"/>
              <a:t>Rotation </a:t>
            </a:r>
            <a:r>
              <a:rPr lang="en-US" dirty="0" smtClean="0"/>
              <a:t>(20.30-20.35)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Break-out sessions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14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611560" y="1412776"/>
            <a:ext cx="8136903" cy="4404644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Round 2 </a:t>
            </a:r>
            <a:r>
              <a:rPr lang="en-US" dirty="0" smtClean="0"/>
              <a:t>(20.35-21.00)</a:t>
            </a:r>
          </a:p>
          <a:p>
            <a:r>
              <a:rPr lang="en-US" dirty="0" smtClean="0"/>
              <a:t>Meeting room left hand side:</a:t>
            </a:r>
          </a:p>
          <a:p>
            <a:pPr lvl="1"/>
            <a:r>
              <a:rPr lang="en-US" dirty="0" err="1" smtClean="0"/>
              <a:t>Pipelle</a:t>
            </a:r>
            <a:r>
              <a:rPr lang="en-US" dirty="0" smtClean="0"/>
              <a:t> Biopsy (yellow dots)</a:t>
            </a:r>
          </a:p>
          <a:p>
            <a:pPr lvl="1"/>
            <a:r>
              <a:rPr lang="en-US" dirty="0" err="1" smtClean="0"/>
              <a:t>Mirena</a:t>
            </a:r>
            <a:r>
              <a:rPr lang="en-US" dirty="0" smtClean="0"/>
              <a:t> IUS insertion (blue dots)</a:t>
            </a:r>
          </a:p>
          <a:p>
            <a:r>
              <a:rPr lang="en-US" dirty="0" smtClean="0"/>
              <a:t>Meeting room right hand side:</a:t>
            </a:r>
          </a:p>
          <a:p>
            <a:pPr lvl="1"/>
            <a:r>
              <a:rPr lang="en-US" dirty="0" smtClean="0"/>
              <a:t>Cervical pathology quiz </a:t>
            </a:r>
          </a:p>
          <a:p>
            <a:r>
              <a:rPr lang="en-US" dirty="0" smtClean="0"/>
              <a:t>Next </a:t>
            </a:r>
            <a:r>
              <a:rPr lang="en-US" smtClean="0"/>
              <a:t>door room:</a:t>
            </a:r>
            <a:endParaRPr lang="en-US" dirty="0" smtClean="0"/>
          </a:p>
          <a:p>
            <a:pPr lvl="1"/>
            <a:r>
              <a:rPr lang="en-US" dirty="0" smtClean="0"/>
              <a:t>Dyspareunia – History and Management</a:t>
            </a:r>
          </a:p>
          <a:p>
            <a:pPr marL="0" indent="0">
              <a:buNone/>
            </a:pPr>
            <a:r>
              <a:rPr lang="en-US" b="1" dirty="0" smtClean="0"/>
              <a:t>Panel session </a:t>
            </a:r>
            <a:r>
              <a:rPr lang="en-US" dirty="0" smtClean="0"/>
              <a:t>(meeting room 21.00-21.30)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Break-out sessions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18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R_7268_ACWC CME PPT Final p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" y="1494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7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rcy Ascot">
      <a:dk1>
        <a:sysClr val="windowText" lastClr="000000"/>
      </a:dk1>
      <a:lt1>
        <a:sysClr val="window" lastClr="FFFFFF"/>
      </a:lt1>
      <a:dk2>
        <a:srgbClr val="007188"/>
      </a:dk2>
      <a:lt2>
        <a:srgbClr val="A1A5A7"/>
      </a:lt2>
      <a:accent1>
        <a:srgbClr val="004855"/>
      </a:accent1>
      <a:accent2>
        <a:srgbClr val="62C6E9"/>
      </a:accent2>
      <a:accent3>
        <a:srgbClr val="56AF31"/>
      </a:accent3>
      <a:accent4>
        <a:srgbClr val="87004E"/>
      </a:accent4>
      <a:accent5>
        <a:srgbClr val="ED6B06"/>
      </a:accent5>
      <a:accent6>
        <a:srgbClr val="FBBA00"/>
      </a:accent6>
      <a:hlink>
        <a:srgbClr val="87004E"/>
      </a:hlink>
      <a:folHlink>
        <a:srgbClr val="007188"/>
      </a:folHlink>
    </a:clrScheme>
    <a:fontScheme name="Custom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effectLst/>
      </a:spPr>
      <a:bodyPr rtlCol="0" anchor="ctr"/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3C79"/>
      </a:accent1>
      <a:accent2>
        <a:srgbClr val="0092C7"/>
      </a:accent2>
      <a:accent3>
        <a:srgbClr val="FFFFFF"/>
      </a:accent3>
      <a:accent4>
        <a:srgbClr val="000000"/>
      </a:accent4>
      <a:accent5>
        <a:srgbClr val="AAAFBE"/>
      </a:accent5>
      <a:accent6>
        <a:srgbClr val="0084B4"/>
      </a:accent6>
      <a:hlink>
        <a:srgbClr val="0092C7"/>
      </a:hlink>
      <a:folHlink>
        <a:srgbClr val="A09F0F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4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4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223</Words>
  <Application>Microsoft Macintosh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Blank Presentation</vt:lpstr>
      <vt:lpstr>PowerPoint Presentation</vt:lpstr>
      <vt:lpstr>Programme</vt:lpstr>
      <vt:lpstr>House-keeping</vt:lpstr>
      <vt:lpstr>Goodfellowsymposium.org  28/29 March   2015</vt:lpstr>
      <vt:lpstr>Break-out sessions</vt:lpstr>
      <vt:lpstr>Break-out sessions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Radiation 4</dc:creator>
  <cp:lastModifiedBy>Douglas Barclay</cp:lastModifiedBy>
  <cp:revision>139</cp:revision>
  <dcterms:created xsi:type="dcterms:W3CDTF">2014-07-18T05:10:55Z</dcterms:created>
  <dcterms:modified xsi:type="dcterms:W3CDTF">2014-10-22T05:05:22Z</dcterms:modified>
</cp:coreProperties>
</file>