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92" r:id="rId1"/>
  </p:sldMasterIdLst>
  <p:notesMasterIdLst>
    <p:notesMasterId r:id="rId51"/>
  </p:notesMasterIdLst>
  <p:sldIdLst>
    <p:sldId id="256" r:id="rId2"/>
    <p:sldId id="358" r:id="rId3"/>
    <p:sldId id="260" r:id="rId4"/>
    <p:sldId id="262" r:id="rId5"/>
    <p:sldId id="264" r:id="rId6"/>
    <p:sldId id="360" r:id="rId7"/>
    <p:sldId id="356" r:id="rId8"/>
    <p:sldId id="287" r:id="rId9"/>
    <p:sldId id="349" r:id="rId10"/>
    <p:sldId id="328" r:id="rId11"/>
    <p:sldId id="311" r:id="rId12"/>
    <p:sldId id="330" r:id="rId13"/>
    <p:sldId id="344" r:id="rId14"/>
    <p:sldId id="295" r:id="rId15"/>
    <p:sldId id="313" r:id="rId16"/>
    <p:sldId id="315" r:id="rId17"/>
    <p:sldId id="318" r:id="rId18"/>
    <p:sldId id="268" r:id="rId19"/>
    <p:sldId id="272" r:id="rId20"/>
    <p:sldId id="270" r:id="rId21"/>
    <p:sldId id="274" r:id="rId22"/>
    <p:sldId id="276" r:id="rId23"/>
    <p:sldId id="278" r:id="rId24"/>
    <p:sldId id="280" r:id="rId25"/>
    <p:sldId id="282" r:id="rId26"/>
    <p:sldId id="299" r:id="rId27"/>
    <p:sldId id="346" r:id="rId28"/>
    <p:sldId id="347" r:id="rId29"/>
    <p:sldId id="289" r:id="rId30"/>
    <p:sldId id="291" r:id="rId31"/>
    <p:sldId id="317" r:id="rId32"/>
    <p:sldId id="332" r:id="rId33"/>
    <p:sldId id="334" r:id="rId34"/>
    <p:sldId id="320" r:id="rId35"/>
    <p:sldId id="322" r:id="rId36"/>
    <p:sldId id="302" r:id="rId37"/>
    <p:sldId id="309" r:id="rId38"/>
    <p:sldId id="304" r:id="rId39"/>
    <p:sldId id="326" r:id="rId40"/>
    <p:sldId id="338" r:id="rId41"/>
    <p:sldId id="266" r:id="rId42"/>
    <p:sldId id="340" r:id="rId43"/>
    <p:sldId id="342" r:id="rId44"/>
    <p:sldId id="336" r:id="rId45"/>
    <p:sldId id="352" r:id="rId46"/>
    <p:sldId id="353" r:id="rId47"/>
    <p:sldId id="305" r:id="rId48"/>
    <p:sldId id="307" r:id="rId49"/>
    <p:sldId id="354"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DC52"/>
    <a:srgbClr val="A01DAD"/>
    <a:srgbClr val="EC2EFF"/>
    <a:srgbClr val="55FFD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69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E99D0E-49AD-E049-9347-4DC9FD492EA3}" type="datetimeFigureOut">
              <a:rPr lang="en-US" smtClean="0"/>
              <a:t>10/21/2014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26C632-C850-AB49-A872-17E2514463A3}" type="slidenum">
              <a:rPr lang="en-US" smtClean="0"/>
              <a:t>‹#›</a:t>
            </a:fld>
            <a:endParaRPr lang="en-US"/>
          </a:p>
        </p:txBody>
      </p:sp>
    </p:spTree>
    <p:extLst>
      <p:ext uri="{BB962C8B-B14F-4D97-AF65-F5344CB8AC3E}">
        <p14:creationId xmlns:p14="http://schemas.microsoft.com/office/powerpoint/2010/main" val="8408826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A72675-A610-40B6-8EE0-A42144644DF8}" type="slidenum">
              <a:rPr lang="en-US" altLang="en-US"/>
              <a:pPr/>
              <a:t>10</a:t>
            </a:fld>
            <a:endParaRPr lang="en-US" altLang="en-US"/>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GB"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059003C-B254-5845-8098-201F42C2A375}" type="slidenum">
              <a:rPr lang="en-US" sz="1200"/>
              <a:pPr eaLnBrk="1" hangingPunct="1"/>
              <a:t>24</a:t>
            </a:fld>
            <a:endParaRPr lang="en-US" sz="1200"/>
          </a:p>
        </p:txBody>
      </p:sp>
      <p:sp>
        <p:nvSpPr>
          <p:cNvPr id="40962" name="Rectangle 2"/>
          <p:cNvSpPr>
            <a:spLocks noGrp="1" noRot="1" noChangeAspect="1" noChangeArrowheads="1" noTextEdit="1"/>
          </p:cNvSpPr>
          <p:nvPr>
            <p:ph type="sldImg"/>
          </p:nvPr>
        </p:nvSpPr>
        <p:spPr bwMode="auto">
          <a:xfrm>
            <a:off x="1146175" y="711200"/>
            <a:ext cx="4565650" cy="3424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0963" name="Rectangle 3"/>
          <p:cNvSpPr>
            <a:spLocks noGrp="1" noChangeArrowheads="1"/>
          </p:cNvSpPr>
          <p:nvPr>
            <p:ph type="body" idx="1"/>
          </p:nvPr>
        </p:nvSpPr>
        <p:spPr bwMode="auto">
          <a:xfrm>
            <a:off x="914400" y="4348163"/>
            <a:ext cx="5029200" cy="4135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rPr>
              <a:t>Women who have 2 sets of  -ve HrHPV and smear tests can return to a 3 year recall period. </a:t>
            </a:r>
          </a:p>
          <a:p>
            <a:pPr eaLnBrk="1" hangingPunct="1">
              <a:spcBef>
                <a:spcPct val="0"/>
              </a:spcBef>
            </a:pPr>
            <a:r>
              <a:rPr lang="en-US">
                <a:latin typeface="Calibri" charset="0"/>
                <a:ea typeface="ＭＳ Ｐゴシック" charset="0"/>
              </a:rPr>
              <a:t>Women who have a +ve HrHPV or smear result are referred to colposcopy.</a:t>
            </a:r>
            <a:endParaRPr lang="en-NZ">
              <a:latin typeface="Calibri" charset="0"/>
              <a:ea typeface="ＭＳ Ｐゴシック" charset="0"/>
            </a:endParaRPr>
          </a:p>
          <a:p>
            <a:pPr eaLnBrk="1" hangingPunct="1">
              <a:spcBef>
                <a:spcPct val="0"/>
              </a:spcBef>
            </a:pPr>
            <a:r>
              <a:rPr lang="en-NZ">
                <a:latin typeface="Calibri" charset="0"/>
                <a:ea typeface="ＭＳ Ｐゴシック" charset="0"/>
              </a:rPr>
              <a:t>In cases of negative HrHPV but low-grade cytology, 12 month repeat smear is an option.</a:t>
            </a:r>
            <a:r>
              <a:rPr lang="en-US">
                <a:latin typeface="Calibri" charset="0"/>
                <a:ea typeface="ＭＳ Ｐゴシック" charset="0"/>
              </a:rPr>
              <a:t> </a:t>
            </a:r>
          </a:p>
          <a:p>
            <a:pPr eaLnBrk="1" hangingPunct="1">
              <a:spcBef>
                <a:spcPct val="0"/>
              </a:spcBef>
            </a:pPr>
            <a:endParaRPr lang="en-NZ">
              <a:latin typeface="Calibri" charset="0"/>
              <a:ea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85" eaLnBrk="0" hangingPunct="0">
              <a:defRPr>
                <a:solidFill>
                  <a:schemeClr val="tx1"/>
                </a:solidFill>
                <a:latin typeface="Arial" charset="0"/>
                <a:ea typeface="ＭＳ Ｐゴシック" charset="0"/>
              </a:defRPr>
            </a:lvl1pPr>
            <a:lvl2pPr marL="702756" indent="-270291" defTabSz="914485" eaLnBrk="0" hangingPunct="0">
              <a:defRPr>
                <a:solidFill>
                  <a:schemeClr val="tx1"/>
                </a:solidFill>
                <a:latin typeface="Arial" charset="0"/>
                <a:ea typeface="ＭＳ Ｐゴシック" charset="0"/>
              </a:defRPr>
            </a:lvl2pPr>
            <a:lvl3pPr marL="1081164" indent="-216233" defTabSz="914485" eaLnBrk="0" hangingPunct="0">
              <a:defRPr>
                <a:solidFill>
                  <a:schemeClr val="tx1"/>
                </a:solidFill>
                <a:latin typeface="Arial" charset="0"/>
                <a:ea typeface="ＭＳ Ｐゴシック" charset="0"/>
              </a:defRPr>
            </a:lvl3pPr>
            <a:lvl4pPr marL="1513629" indent="-216233" defTabSz="914485" eaLnBrk="0" hangingPunct="0">
              <a:defRPr>
                <a:solidFill>
                  <a:schemeClr val="tx1"/>
                </a:solidFill>
                <a:latin typeface="Arial" charset="0"/>
                <a:ea typeface="ＭＳ Ｐゴシック" charset="0"/>
              </a:defRPr>
            </a:lvl4pPr>
            <a:lvl5pPr marL="1946095" indent="-216233" defTabSz="914485" eaLnBrk="0" hangingPunct="0">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8901673B-0A5C-E041-8F2C-723F7494B76A}" type="slidenum">
              <a:rPr lang="zh-CN" altLang="en-US">
                <a:ea typeface="SimSun" charset="0"/>
              </a:rPr>
              <a:pPr/>
              <a:t>26</a:t>
            </a:fld>
            <a:endParaRPr lang="en-US" altLang="zh-CN">
              <a:ea typeface="SimSun" charset="0"/>
            </a:endParaRPr>
          </a:p>
        </p:txBody>
      </p:sp>
      <p:sp>
        <p:nvSpPr>
          <p:cNvPr id="92163"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92164" name="Rectangle 3"/>
          <p:cNvSpPr>
            <a:spLocks noGrp="1" noChangeArrowheads="1"/>
          </p:cNvSpPr>
          <p:nvPr>
            <p:ph type="body" idx="1"/>
          </p:nvPr>
        </p:nvSpPr>
        <p:spPr>
          <a:xfrm>
            <a:off x="913805" y="4343703"/>
            <a:ext cx="5030391" cy="4115405"/>
          </a:xfrm>
          <a:solidFill>
            <a:srgbClr val="FFFFFF"/>
          </a:solidFill>
          <a:ln>
            <a:solidFill>
              <a:srgbClr val="000000"/>
            </a:solidFill>
          </a:ln>
        </p:spPr>
        <p:txBody>
          <a:bodyPr/>
          <a:lstStyle/>
          <a:p>
            <a:pPr eaLnBrk="1" hangingPunct="1"/>
            <a:r>
              <a:rPr lang="en-US" altLang="zh-CN" sz="900" dirty="0">
                <a:ea typeface="SimSun" charset="0"/>
                <a:cs typeface="SimSun" charset="0"/>
              </a:rPr>
              <a:t>Using a testing methodology that is more sensitive for the presence of disease means that you will miss less disease during screening. </a:t>
            </a:r>
          </a:p>
          <a:p>
            <a:pPr eaLnBrk="1" hangingPunct="1"/>
            <a:endParaRPr lang="en-US" altLang="zh-CN" sz="900" dirty="0">
              <a:ea typeface="SimSun" charset="0"/>
              <a:cs typeface="SimSun" charset="0"/>
            </a:endParaRPr>
          </a:p>
          <a:p>
            <a:pPr eaLnBrk="1" hangingPunct="1"/>
            <a:r>
              <a:rPr lang="en-US" altLang="zh-CN" sz="900" dirty="0">
                <a:ea typeface="SimSun" charset="0"/>
                <a:cs typeface="SimSun" charset="0"/>
              </a:rPr>
              <a:t>French researchers (</a:t>
            </a:r>
            <a:r>
              <a:rPr lang="en-US" altLang="zh-CN" sz="900" dirty="0" err="1">
                <a:ea typeface="SimSun" charset="0"/>
                <a:cs typeface="SimSun" charset="0"/>
              </a:rPr>
              <a:t>Bory</a:t>
            </a:r>
            <a:r>
              <a:rPr lang="en-US" altLang="zh-CN" sz="900" dirty="0">
                <a:ea typeface="SimSun" charset="0"/>
                <a:cs typeface="SimSun" charset="0"/>
              </a:rPr>
              <a:t>, et al) observed a cohort of 3,091 </a:t>
            </a:r>
            <a:r>
              <a:rPr lang="en-US" altLang="zh-CN" sz="900" dirty="0" err="1">
                <a:ea typeface="SimSun" charset="0"/>
                <a:cs typeface="SimSun" charset="0"/>
              </a:rPr>
              <a:t>cytologically</a:t>
            </a:r>
            <a:r>
              <a:rPr lang="en-US" altLang="zh-CN" sz="900" dirty="0">
                <a:ea typeface="SimSun" charset="0"/>
                <a:cs typeface="SimSun" charset="0"/>
              </a:rPr>
              <a:t> normal women for about 4 years. Twenty-one percent (1 in 5) of the women who tested persistently positive by </a:t>
            </a:r>
            <a:r>
              <a:rPr lang="en-US" altLang="zh-CN" sz="900" dirty="0" err="1">
                <a:ea typeface="SimSun" charset="0"/>
                <a:cs typeface="SimSun" charset="0"/>
              </a:rPr>
              <a:t>Digene’s</a:t>
            </a:r>
            <a:r>
              <a:rPr lang="en-US" altLang="zh-CN" sz="900" dirty="0">
                <a:ea typeface="SimSun" charset="0"/>
                <a:cs typeface="SimSun" charset="0"/>
              </a:rPr>
              <a:t> High-Risk HPV DNA test, were diagnosed with CIN2/3 on histology within 36 months, compared to only 0.08% of women who were initially HPV negative. (</a:t>
            </a:r>
            <a:r>
              <a:rPr lang="en-US" altLang="zh-CN" sz="900" dirty="0" err="1">
                <a:ea typeface="SimSun" charset="0"/>
                <a:cs typeface="SimSun" charset="0"/>
              </a:rPr>
              <a:t>Lorincz</a:t>
            </a:r>
            <a:r>
              <a:rPr lang="en-US" altLang="zh-CN" sz="900" dirty="0">
                <a:ea typeface="SimSun" charset="0"/>
                <a:cs typeface="SimSun" charset="0"/>
              </a:rPr>
              <a:t> A., </a:t>
            </a:r>
            <a:r>
              <a:rPr lang="en-US" altLang="zh-CN" sz="900" dirty="0" err="1">
                <a:ea typeface="SimSun" charset="0"/>
                <a:cs typeface="SimSun" charset="0"/>
              </a:rPr>
              <a:t>Richart</a:t>
            </a:r>
            <a:r>
              <a:rPr lang="en-US" altLang="zh-CN" sz="900" dirty="0">
                <a:ea typeface="SimSun" charset="0"/>
                <a:cs typeface="SimSun" charset="0"/>
              </a:rPr>
              <a:t>, R. Arch </a:t>
            </a:r>
            <a:r>
              <a:rPr lang="en-US" altLang="zh-CN" sz="900" dirty="0" err="1">
                <a:ea typeface="SimSun" charset="0"/>
                <a:cs typeface="SimSun" charset="0"/>
              </a:rPr>
              <a:t>Pathol</a:t>
            </a:r>
            <a:r>
              <a:rPr lang="en-US" altLang="zh-CN" sz="900" dirty="0">
                <a:ea typeface="SimSun" charset="0"/>
                <a:cs typeface="SimSun" charset="0"/>
              </a:rPr>
              <a:t> Lab Med, 2003;127: 959-968.)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endParaRPr>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0CF3FEC-AE67-C847-A3D1-7F476153CD73}" type="slidenum">
              <a:rPr lang="en-GB" sz="1200"/>
              <a:pPr/>
              <a:t>29</a:t>
            </a:fld>
            <a:endParaRPr lang="en-GB"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0BC3469-ACDB-704C-8A42-4E3D96968739}" type="slidenum">
              <a:rPr lang="zh-CN" altLang="en-US" sz="1200">
                <a:ea typeface="SimSun" charset="0"/>
                <a:cs typeface="SimSun" charset="0"/>
              </a:rPr>
              <a:pPr/>
              <a:t>30</a:t>
            </a:fld>
            <a:endParaRPr lang="en-US" altLang="zh-CN" sz="1200">
              <a:ea typeface="SimSun" charset="0"/>
              <a:cs typeface="SimSu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25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IE">
                <a:latin typeface="Calibri" charset="0"/>
              </a:rPr>
              <a:t>Graph 1 – Sensitivity of cytology and HPV testing in a range of european and north american studies of HPV testing in primary screening. Cuzick et al 2006 updated</a:t>
            </a:r>
          </a:p>
          <a:p>
            <a:pPr>
              <a:spcBef>
                <a:spcPct val="0"/>
              </a:spcBef>
            </a:pPr>
            <a:r>
              <a:rPr lang="en-IE">
                <a:latin typeface="Calibri" charset="0"/>
              </a:rPr>
              <a:t>Graph 2 shows kaplam-meijer plots of the cumulative incidence of CIN3 after 3 years is lower in women who are HPV negative at baseline than women with negtaive cytology at baseline.(pooled analyis of over 25,000 cases during a 6 year follow up. </a:t>
            </a:r>
            <a:endParaRPr lang="en-GB">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spcBef>
                <a:spcPct val="0"/>
              </a:spcBef>
            </a:pPr>
            <a:endParaRPr lang="en-US">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26C632-C850-AB49-A872-17E2514463A3}" type="slidenum">
              <a:rPr lang="en-US" smtClean="0"/>
              <a:t>35</a:t>
            </a:fld>
            <a:endParaRPr lang="en-US"/>
          </a:p>
        </p:txBody>
      </p:sp>
    </p:spTree>
    <p:extLst>
      <p:ext uri="{BB962C8B-B14F-4D97-AF65-F5344CB8AC3E}">
        <p14:creationId xmlns:p14="http://schemas.microsoft.com/office/powerpoint/2010/main" val="1395589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85" eaLnBrk="0" hangingPunct="0">
              <a:defRPr>
                <a:solidFill>
                  <a:schemeClr val="tx1"/>
                </a:solidFill>
                <a:latin typeface="Arial" charset="0"/>
                <a:ea typeface="ＭＳ Ｐゴシック" charset="0"/>
              </a:defRPr>
            </a:lvl1pPr>
            <a:lvl2pPr marL="702756" indent="-270291" defTabSz="914485" eaLnBrk="0" hangingPunct="0">
              <a:defRPr>
                <a:solidFill>
                  <a:schemeClr val="tx1"/>
                </a:solidFill>
                <a:latin typeface="Arial" charset="0"/>
                <a:ea typeface="ＭＳ Ｐゴシック" charset="0"/>
              </a:defRPr>
            </a:lvl2pPr>
            <a:lvl3pPr marL="1081164" indent="-216233" defTabSz="914485" eaLnBrk="0" hangingPunct="0">
              <a:defRPr>
                <a:solidFill>
                  <a:schemeClr val="tx1"/>
                </a:solidFill>
                <a:latin typeface="Arial" charset="0"/>
                <a:ea typeface="ＭＳ Ｐゴシック" charset="0"/>
              </a:defRPr>
            </a:lvl3pPr>
            <a:lvl4pPr marL="1513629" indent="-216233" defTabSz="914485" eaLnBrk="0" hangingPunct="0">
              <a:defRPr>
                <a:solidFill>
                  <a:schemeClr val="tx1"/>
                </a:solidFill>
                <a:latin typeface="Arial" charset="0"/>
                <a:ea typeface="ＭＳ Ｐゴシック" charset="0"/>
              </a:defRPr>
            </a:lvl4pPr>
            <a:lvl5pPr marL="1946095" indent="-216233" defTabSz="914485" eaLnBrk="0" hangingPunct="0">
              <a:defRPr>
                <a:solidFill>
                  <a:schemeClr val="tx1"/>
                </a:solidFill>
                <a:latin typeface="Arial" charset="0"/>
                <a:ea typeface="ＭＳ Ｐゴシック" charset="0"/>
              </a:defRPr>
            </a:lvl5pPr>
            <a:lvl6pPr marL="2378560" indent="-216233" defTabSz="914485" eaLnBrk="0" fontAlgn="base" hangingPunct="0">
              <a:spcBef>
                <a:spcPct val="0"/>
              </a:spcBef>
              <a:spcAft>
                <a:spcPct val="0"/>
              </a:spcAft>
              <a:defRPr>
                <a:solidFill>
                  <a:schemeClr val="tx1"/>
                </a:solidFill>
                <a:latin typeface="Arial" charset="0"/>
                <a:ea typeface="ＭＳ Ｐゴシック" charset="0"/>
              </a:defRPr>
            </a:lvl6pPr>
            <a:lvl7pPr marL="2811026" indent="-216233" defTabSz="914485" eaLnBrk="0" fontAlgn="base" hangingPunct="0">
              <a:spcBef>
                <a:spcPct val="0"/>
              </a:spcBef>
              <a:spcAft>
                <a:spcPct val="0"/>
              </a:spcAft>
              <a:defRPr>
                <a:solidFill>
                  <a:schemeClr val="tx1"/>
                </a:solidFill>
                <a:latin typeface="Arial" charset="0"/>
                <a:ea typeface="ＭＳ Ｐゴシック" charset="0"/>
              </a:defRPr>
            </a:lvl7pPr>
            <a:lvl8pPr marL="3243491" indent="-216233" defTabSz="914485" eaLnBrk="0" fontAlgn="base" hangingPunct="0">
              <a:spcBef>
                <a:spcPct val="0"/>
              </a:spcBef>
              <a:spcAft>
                <a:spcPct val="0"/>
              </a:spcAft>
              <a:defRPr>
                <a:solidFill>
                  <a:schemeClr val="tx1"/>
                </a:solidFill>
                <a:latin typeface="Arial" charset="0"/>
                <a:ea typeface="ＭＳ Ｐゴシック" charset="0"/>
              </a:defRPr>
            </a:lvl8pPr>
            <a:lvl9pPr marL="3675957" indent="-216233" defTabSz="914485" eaLnBrk="0" fontAlgn="base" hangingPunct="0">
              <a:spcBef>
                <a:spcPct val="0"/>
              </a:spcBef>
              <a:spcAft>
                <a:spcPct val="0"/>
              </a:spcAft>
              <a:defRPr>
                <a:solidFill>
                  <a:schemeClr val="tx1"/>
                </a:solidFill>
                <a:latin typeface="Arial" charset="0"/>
                <a:ea typeface="ＭＳ Ｐゴシック" charset="0"/>
              </a:defRPr>
            </a:lvl9pPr>
          </a:lstStyle>
          <a:p>
            <a:fld id="{443DD7D4-A171-D147-A749-524446C75A1C}" type="slidenum">
              <a:rPr lang="zh-CN" altLang="en-US">
                <a:ea typeface="SimSun" charset="0"/>
              </a:rPr>
              <a:pPr/>
              <a:t>36</a:t>
            </a:fld>
            <a:endParaRPr lang="en-US" altLang="zh-CN">
              <a:ea typeface="SimSu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C20E7C-7E33-C943-B206-4A5F78A92407}" type="slidenum">
              <a:rPr lang="en-GB"/>
              <a:pPr/>
              <a:t>37</a:t>
            </a:fld>
            <a:endParaRPr lang="en-GB"/>
          </a:p>
        </p:txBody>
      </p:sp>
      <p:sp>
        <p:nvSpPr>
          <p:cNvPr id="307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735DC6-7E13-9646-9DD2-8C201CEDD484}" type="slidenum">
              <a:rPr lang="en-GB"/>
              <a:pPr/>
              <a:t>40</a:t>
            </a:fld>
            <a:endParaRPr lang="en-GB"/>
          </a:p>
        </p:txBody>
      </p:sp>
      <p:sp>
        <p:nvSpPr>
          <p:cNvPr id="327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854E51-A1C0-4C9B-BF45-7CB1485FC0E6}" type="slidenum">
              <a:rPr lang="en-US"/>
              <a:pPr/>
              <a:t>11</a:t>
            </a:fld>
            <a:endParaRPr lang="en-US"/>
          </a:p>
        </p:txBody>
      </p:sp>
      <p:sp>
        <p:nvSpPr>
          <p:cNvPr id="118786" name="Rectangle 2"/>
          <p:cNvSpPr>
            <a:spLocks noGrp="1" noRot="1" noChangeAspect="1" noChangeArrowheads="1" noTextEdit="1"/>
          </p:cNvSpPr>
          <p:nvPr>
            <p:ph type="sldImg"/>
          </p:nvPr>
        </p:nvSpPr>
        <p:spPr>
          <a:xfrm>
            <a:off x="1143000" y="685800"/>
            <a:ext cx="4573588" cy="3429000"/>
          </a:xfrm>
          <a:ln/>
        </p:spPr>
      </p:sp>
      <p:sp>
        <p:nvSpPr>
          <p:cNvPr id="118787" name="Rectangle 3"/>
          <p:cNvSpPr>
            <a:spLocks noGrp="1" noChangeArrowheads="1"/>
          </p:cNvSpPr>
          <p:nvPr>
            <p:ph type="body" idx="1"/>
          </p:nvPr>
        </p:nvSpPr>
        <p:spPr>
          <a:xfrm>
            <a:off x="683112" y="4343798"/>
            <a:ext cx="5491776" cy="4114872"/>
          </a:xfrm>
        </p:spPr>
        <p:txBody>
          <a:bodyPr/>
          <a:lstStyle/>
          <a:p>
            <a:r>
              <a:rPr lang="en-US"/>
              <a:t>The natural history of cervical carcinogenesis is a multistep process that involves both genetic and cytological changes of the cervical epithelium. Prerequisite is infection of the cervix by HPV, a persistent state of infection, and secondary changes that involve genes that when damaged contribute to the transformation of normal cells to cancerous ones. It is estimated that about 15 types of HPV cause the majority of cervical cancer cases. The most common types that cause cervical cancer are HPV-16 and -18, which account for more than 65% of cervical cancer cases.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216CE1-A177-F144-9CA1-1923A7E1D29F}" type="slidenum">
              <a:rPr lang="en-GB"/>
              <a:pPr/>
              <a:t>42</a:t>
            </a:fld>
            <a:endParaRPr lang="en-GB"/>
          </a:p>
        </p:txBody>
      </p:sp>
      <p:sp>
        <p:nvSpPr>
          <p:cNvPr id="348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Screening in &lt; 25 has not changed mortality</a:t>
            </a:r>
            <a:r>
              <a:rPr lang="en-US" baseline="0" dirty="0" smtClean="0"/>
              <a:t> from cervical cancer in this group</a:t>
            </a:r>
          </a:p>
          <a:p>
            <a:r>
              <a:rPr lang="en-US" baseline="0" dirty="0" smtClean="0"/>
              <a:t>HPV vaccination will cause a significant fall in HSIL abnormalities making screening more effective</a:t>
            </a:r>
            <a:endParaRPr lang="en-US" dirty="0"/>
          </a:p>
        </p:txBody>
      </p:sp>
      <p:sp>
        <p:nvSpPr>
          <p:cNvPr id="4" name="Slide Number Placeholder 3"/>
          <p:cNvSpPr>
            <a:spLocks noGrp="1"/>
          </p:cNvSpPr>
          <p:nvPr>
            <p:ph type="sldNum" sz="quarter" idx="10"/>
          </p:nvPr>
        </p:nvSpPr>
        <p:spPr/>
        <p:txBody>
          <a:bodyPr/>
          <a:lstStyle/>
          <a:p>
            <a:fld id="{5226C632-C850-AB49-A872-17E2514463A3}" type="slidenum">
              <a:rPr lang="en-US" smtClean="0"/>
              <a:t>44</a:t>
            </a:fld>
            <a:endParaRPr lang="en-US"/>
          </a:p>
        </p:txBody>
      </p:sp>
    </p:spTree>
    <p:extLst>
      <p:ext uri="{BB962C8B-B14F-4D97-AF65-F5344CB8AC3E}">
        <p14:creationId xmlns:p14="http://schemas.microsoft.com/office/powerpoint/2010/main" val="1506548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FCF4F96-1203-4107-80B7-3055772582F7}" type="slidenum">
              <a:rPr lang="en-US" altLang="en-US"/>
              <a:pPr/>
              <a:t>12</a:t>
            </a:fld>
            <a:endParaRPr lang="en-US" altLang="en-US"/>
          </a:p>
        </p:txBody>
      </p:sp>
      <p:sp>
        <p:nvSpPr>
          <p:cNvPr id="81922"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a:defRPr>
                <a:solidFill>
                  <a:schemeClr val="tx1"/>
                </a:solidFill>
                <a:latin typeface="Arial" pitchFamily="34" charset="0"/>
              </a:defRPr>
            </a:lvl1pPr>
            <a:lvl2pPr marL="703263" indent="-271463">
              <a:defRPr>
                <a:solidFill>
                  <a:schemeClr val="tx1"/>
                </a:solidFill>
                <a:latin typeface="Arial" pitchFamily="34" charset="0"/>
              </a:defRPr>
            </a:lvl2pPr>
            <a:lvl3pPr marL="1081088" indent="-215900">
              <a:defRPr>
                <a:solidFill>
                  <a:schemeClr val="tx1"/>
                </a:solidFill>
                <a:latin typeface="Arial" pitchFamily="34" charset="0"/>
              </a:defRPr>
            </a:lvl3pPr>
            <a:lvl4pPr marL="1512888" indent="-215900">
              <a:defRPr>
                <a:solidFill>
                  <a:schemeClr val="tx1"/>
                </a:solidFill>
                <a:latin typeface="Arial" pitchFamily="34" charset="0"/>
              </a:defRPr>
            </a:lvl4pPr>
            <a:lvl5pPr marL="1946275" indent="-215900">
              <a:defRPr>
                <a:solidFill>
                  <a:schemeClr val="tx1"/>
                </a:solidFill>
                <a:latin typeface="Arial" pitchFamily="34" charset="0"/>
              </a:defRPr>
            </a:lvl5pPr>
            <a:lvl6pPr marL="2403475" indent="-215900" fontAlgn="base">
              <a:spcBef>
                <a:spcPct val="0"/>
              </a:spcBef>
              <a:spcAft>
                <a:spcPct val="0"/>
              </a:spcAft>
              <a:defRPr>
                <a:solidFill>
                  <a:schemeClr val="tx1"/>
                </a:solidFill>
                <a:latin typeface="Arial" pitchFamily="34" charset="0"/>
              </a:defRPr>
            </a:lvl6pPr>
            <a:lvl7pPr marL="2860675" indent="-215900" fontAlgn="base">
              <a:spcBef>
                <a:spcPct val="0"/>
              </a:spcBef>
              <a:spcAft>
                <a:spcPct val="0"/>
              </a:spcAft>
              <a:defRPr>
                <a:solidFill>
                  <a:schemeClr val="tx1"/>
                </a:solidFill>
                <a:latin typeface="Arial" pitchFamily="34" charset="0"/>
              </a:defRPr>
            </a:lvl7pPr>
            <a:lvl8pPr marL="3317875" indent="-215900" fontAlgn="base">
              <a:spcBef>
                <a:spcPct val="0"/>
              </a:spcBef>
              <a:spcAft>
                <a:spcPct val="0"/>
              </a:spcAft>
              <a:defRPr>
                <a:solidFill>
                  <a:schemeClr val="tx1"/>
                </a:solidFill>
                <a:latin typeface="Arial" pitchFamily="34" charset="0"/>
              </a:defRPr>
            </a:lvl8pPr>
            <a:lvl9pPr marL="3775075" indent="-215900" fontAlgn="base">
              <a:spcBef>
                <a:spcPct val="0"/>
              </a:spcBef>
              <a:spcAft>
                <a:spcPct val="0"/>
              </a:spcAft>
              <a:defRPr>
                <a:solidFill>
                  <a:schemeClr val="tx1"/>
                </a:solidFill>
                <a:latin typeface="Arial" pitchFamily="34" charset="0"/>
              </a:defRPr>
            </a:lvl9pPr>
          </a:lstStyle>
          <a:p>
            <a:pPr algn="r" eaLnBrk="0" hangingPunct="0"/>
            <a:fld id="{7E3EC22E-F091-470F-A122-E276DC5A1C05}" type="slidenum">
              <a:rPr lang="zh-CN" altLang="en-US" sz="1200"/>
              <a:pPr algn="r" eaLnBrk="0" hangingPunct="0"/>
              <a:t>12</a:t>
            </a:fld>
            <a:endParaRPr lang="en-US" altLang="zh-CN" sz="1200"/>
          </a:p>
        </p:txBody>
      </p:sp>
      <p:sp>
        <p:nvSpPr>
          <p:cNvPr id="81923" name="Rectangle 2"/>
          <p:cNvSpPr>
            <a:spLocks noGrp="1" noRot="1" noChangeAspect="1" noChangeArrowheads="1" noTextEdit="1"/>
          </p:cNvSpPr>
          <p:nvPr>
            <p:ph type="sldImg"/>
          </p:nvPr>
        </p:nvSpPr>
        <p:spPr>
          <a:xfrm>
            <a:off x="1144588" y="685800"/>
            <a:ext cx="4572000" cy="3429000"/>
          </a:xfrm>
          <a:ln/>
        </p:spPr>
      </p:sp>
      <p:sp>
        <p:nvSpPr>
          <p:cNvPr id="81924" name="Rectangle 3"/>
          <p:cNvSpPr>
            <a:spLocks noGrp="1" noChangeArrowheads="1"/>
          </p:cNvSpPr>
          <p:nvPr>
            <p:ph type="body" idx="1"/>
          </p:nvPr>
        </p:nvSpPr>
        <p:spPr>
          <a:xfrm>
            <a:off x="914400" y="4343400"/>
            <a:ext cx="5029200" cy="4114800"/>
          </a:xfrm>
          <a:solidFill>
            <a:srgbClr val="FFFFFF"/>
          </a:solidFill>
          <a:ln>
            <a:solidFill>
              <a:srgbClr val="000000"/>
            </a:solidFill>
            <a:miter lim="800000"/>
            <a:headEnd/>
            <a:tailEnd/>
          </a:ln>
        </p:spPr>
        <p:txBody>
          <a:bodyPr lIns="89932" tIns="44966" rIns="89932" bIns="44966"/>
          <a:lstStyle/>
          <a:p>
            <a:endParaRPr lang="en-AU"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B8C630-3EF9-4455-911F-62ADC67F7D2C}" type="slidenum">
              <a:rPr lang="en-US" altLang="en-US"/>
              <a:pPr/>
              <a:t>13</a:t>
            </a:fld>
            <a:endParaRPr lang="en-US" alt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xfrm>
            <a:off x="1058863" y="4189413"/>
            <a:ext cx="5319712" cy="4954587"/>
          </a:xfrm>
          <a:noFill/>
          <a:ln/>
        </p:spPr>
        <p:txBody>
          <a:bodyPr lIns="91323" tIns="45662" rIns="91323" bIns="45662"/>
          <a:lstStyle/>
          <a:p>
            <a:pPr>
              <a:spcBef>
                <a:spcPct val="0"/>
              </a:spcBef>
            </a:pPr>
            <a:r>
              <a:rPr lang="en-US" altLang="en-US" sz="1000" b="1"/>
              <a:t>Key Point</a:t>
            </a:r>
          </a:p>
          <a:p>
            <a:pPr>
              <a:spcBef>
                <a:spcPct val="0"/>
              </a:spcBef>
            </a:pPr>
            <a:endParaRPr lang="en-US" altLang="en-US" sz="1000" b="1"/>
          </a:p>
          <a:p>
            <a:pPr>
              <a:spcBef>
                <a:spcPct val="0"/>
              </a:spcBef>
            </a:pPr>
            <a:r>
              <a:rPr lang="en-US" altLang="en-US" sz="1000" b="1"/>
              <a:t>Most cases of invasive cervical cancer are associated with HPV 16 or 18, but approximately one quarter to one third of all cases are associated with other HPV types, the distribution of which varies by region.</a:t>
            </a:r>
          </a:p>
          <a:p>
            <a:pPr>
              <a:spcBef>
                <a:spcPct val="0"/>
              </a:spcBef>
            </a:pPr>
            <a:endParaRPr lang="en-US" altLang="en-US" sz="1000" b="1"/>
          </a:p>
          <a:p>
            <a:pPr>
              <a:spcBef>
                <a:spcPct val="0"/>
              </a:spcBef>
            </a:pPr>
            <a:r>
              <a:rPr lang="en-US" altLang="en-US" sz="1000" b="1"/>
              <a:t>Background</a:t>
            </a:r>
          </a:p>
          <a:p>
            <a:pPr>
              <a:spcBef>
                <a:spcPct val="0"/>
              </a:spcBef>
            </a:pPr>
            <a:r>
              <a:rPr lang="en-US" altLang="en-US" sz="1000"/>
              <a:t>In a pooled analysis from an international survey of HPV types in cervical cancer and from a multicenter, case-control study (N = 3607), both co-coordinated by the International Agency for Research on Cancer (IARC) and with HPV DNA detection and polymerase chain reaction (PCR) done centrally, Mu</a:t>
            </a:r>
            <a:r>
              <a:rPr lang="en-US" altLang="en-US" sz="1000">
                <a:cs typeface="Arial" pitchFamily="34" charset="0"/>
              </a:rPr>
              <a:t>ñ</a:t>
            </a:r>
            <a:r>
              <a:rPr lang="en-US" altLang="en-US" sz="1000"/>
              <a:t>oz and colleagues investigated geographic variations in the contribution made by different HPV types to invasive cervical cancer.</a:t>
            </a:r>
            <a:r>
              <a:rPr lang="en-US" altLang="en-US" sz="1000" baseline="30000"/>
              <a:t>1</a:t>
            </a:r>
          </a:p>
          <a:p>
            <a:pPr>
              <a:spcBef>
                <a:spcPct val="0"/>
              </a:spcBef>
            </a:pPr>
            <a:endParaRPr lang="en-US" altLang="en-US" sz="1000"/>
          </a:p>
          <a:p>
            <a:pPr>
              <a:spcBef>
                <a:spcPct val="0"/>
              </a:spcBef>
            </a:pPr>
            <a:r>
              <a:rPr lang="en-US" altLang="en-US" sz="1000"/>
              <a:t>HPV DNA was detected in 96% of specimens from women with incident, histologically confirmed cervical cancer. Thirty different HPV types were identified. The 15 most common types (in descending order of frequency) were 16, 18, 45, 31, 33, 52, 58, 35, 59, 56, 39, 51, 73, 68, and 66.</a:t>
            </a:r>
            <a:r>
              <a:rPr lang="en-US" altLang="en-US" sz="1000" baseline="30000"/>
              <a:t>1</a:t>
            </a:r>
          </a:p>
          <a:p>
            <a:pPr>
              <a:spcBef>
                <a:spcPct val="0"/>
              </a:spcBef>
            </a:pPr>
            <a:endParaRPr lang="en-US" altLang="en-US" sz="1000"/>
          </a:p>
          <a:p>
            <a:pPr>
              <a:spcBef>
                <a:spcPct val="0"/>
              </a:spcBef>
            </a:pPr>
            <a:r>
              <a:rPr lang="en-US" altLang="en-US" sz="1000" b="1"/>
              <a:t>Reference</a:t>
            </a:r>
          </a:p>
          <a:p>
            <a:pPr>
              <a:spcBef>
                <a:spcPct val="0"/>
              </a:spcBef>
            </a:pPr>
            <a:r>
              <a:rPr lang="en-US" altLang="en-US" sz="1000"/>
              <a:t>1. Mu</a:t>
            </a:r>
            <a:r>
              <a:rPr lang="en-US" altLang="en-US" sz="1000">
                <a:cs typeface="Arial" pitchFamily="34" charset="0"/>
              </a:rPr>
              <a:t>ñ</a:t>
            </a:r>
            <a:r>
              <a:rPr lang="en-US" altLang="en-US" sz="1000"/>
              <a:t>oz N, Bosch FX, Castellsagu</a:t>
            </a:r>
            <a:r>
              <a:rPr lang="en-US" altLang="en-US" sz="1000">
                <a:cs typeface="Arial" pitchFamily="34" charset="0"/>
              </a:rPr>
              <a:t>é</a:t>
            </a:r>
            <a:r>
              <a:rPr lang="en-US" altLang="en-US" sz="1000"/>
              <a:t> X, et al. Against which human papillomavirus types shall we vaccinate and screen? The international perspective. </a:t>
            </a:r>
            <a:r>
              <a:rPr lang="en-US" altLang="en-US" sz="1000" i="1"/>
              <a:t>Int J Cancer</a:t>
            </a:r>
            <a:r>
              <a:rPr lang="en-US" altLang="en-US" sz="1000"/>
              <a:t>. 2004;111:278</a:t>
            </a:r>
            <a:r>
              <a:rPr lang="en-US" altLang="en-US" sz="1000">
                <a:cs typeface="Arial" pitchFamily="34" charset="0"/>
              </a:rPr>
              <a:t>–2</a:t>
            </a:r>
            <a:r>
              <a:rPr lang="en-US" altLang="en-US" sz="1000"/>
              <a:t>85.</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4613" y="8685213"/>
            <a:ext cx="297021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9995" tIns="46797" rIns="89995" bIns="46797" anchor="b"/>
          <a:lstStyle>
            <a:lvl1pPr>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1pPr>
            <a:lvl2pPr marL="742950" indent="-285750">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2pPr>
            <a:lvl3pPr marL="1143000" indent="-228600">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3pPr>
            <a:lvl4pPr marL="1600200" indent="-228600">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4pPr>
            <a:lvl5pPr marL="2057400" indent="-228600">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5pPr>
            <a:lvl6pPr marL="2514600" indent="-228600" fontAlgn="base">
              <a:spcBef>
                <a:spcPct val="0"/>
              </a:spcBef>
              <a:spcAft>
                <a:spcPct val="0"/>
              </a:spcAft>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6pPr>
            <a:lvl7pPr marL="2971800" indent="-228600" fontAlgn="base">
              <a:spcBef>
                <a:spcPct val="0"/>
              </a:spcBef>
              <a:spcAft>
                <a:spcPct val="0"/>
              </a:spcAft>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7pPr>
            <a:lvl8pPr marL="3429000" indent="-228600" fontAlgn="base">
              <a:spcBef>
                <a:spcPct val="0"/>
              </a:spcBef>
              <a:spcAft>
                <a:spcPct val="0"/>
              </a:spcAft>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8pPr>
            <a:lvl9pPr marL="3886200" indent="-228600" fontAlgn="base">
              <a:spcBef>
                <a:spcPct val="0"/>
              </a:spcBef>
              <a:spcAft>
                <a:spcPct val="0"/>
              </a:spcAft>
              <a:tabLst>
                <a:tab pos="0" algn="l"/>
                <a:tab pos="930275" algn="l"/>
                <a:tab pos="1862138" algn="l"/>
                <a:tab pos="2794000" algn="l"/>
                <a:tab pos="3725863" algn="l"/>
                <a:tab pos="4657725" algn="l"/>
                <a:tab pos="5589588" algn="l"/>
                <a:tab pos="6521450" algn="l"/>
                <a:tab pos="7453313" algn="l"/>
                <a:tab pos="8385175" algn="l"/>
                <a:tab pos="9317038" algn="l"/>
                <a:tab pos="10248900" algn="l"/>
              </a:tabLst>
              <a:defRPr>
                <a:solidFill>
                  <a:schemeClr val="tx1"/>
                </a:solidFill>
                <a:latin typeface="Calibri" charset="0"/>
                <a:ea typeface="ＭＳ Ｐゴシック" charset="0"/>
              </a:defRPr>
            </a:lvl9pPr>
          </a:lstStyle>
          <a:p>
            <a:pPr algn="r">
              <a:buClr>
                <a:srgbClr val="000000"/>
              </a:buClr>
            </a:pPr>
            <a:fld id="{1423066F-5A45-294E-A3E1-E9C157180D34}" type="slidenum">
              <a:rPr lang="en-US" sz="1200">
                <a:solidFill>
                  <a:srgbClr val="000000"/>
                </a:solidFill>
                <a:latin typeface="Arial" charset="0"/>
                <a:cs typeface="Arial Unicode MS" charset="0"/>
              </a:rPr>
              <a:pPr algn="r">
                <a:buClr>
                  <a:srgbClr val="000000"/>
                </a:buClr>
              </a:pPr>
              <a:t>17</a:t>
            </a:fld>
            <a:endParaRPr lang="en-US" sz="1200">
              <a:solidFill>
                <a:srgbClr val="000000"/>
              </a:solidFill>
              <a:latin typeface="Arial" charset="0"/>
              <a:cs typeface="Arial Unicode MS" charset="0"/>
            </a:endParaRPr>
          </a:p>
        </p:txBody>
      </p:sp>
      <p:sp>
        <p:nvSpPr>
          <p:cNvPr id="2355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lIns="91435" tIns="45718" rIns="91435" bIns="45718"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eaLnBrk="0" hangingPunct="0">
              <a:buClr>
                <a:srgbClr val="000000"/>
              </a:buClr>
              <a:buFont typeface="Times New Roman" charset="0"/>
              <a:buNone/>
            </a:pPr>
            <a:endParaRPr lang="en-IE" sz="4000">
              <a:solidFill>
                <a:schemeClr val="bg1"/>
              </a:solidFill>
              <a:latin typeface="Arial" charset="0"/>
              <a:ea typeface="MS Gothic" charset="0"/>
              <a:cs typeface="MS Gothic" charset="0"/>
            </a:endParaRPr>
          </a:p>
        </p:txBody>
      </p:sp>
      <p:sp>
        <p:nvSpPr>
          <p:cNvPr id="23556" name="Rectangle 2"/>
          <p:cNvSpPr>
            <a:spLocks noGrp="1" noChangeArrowheads="1"/>
          </p:cNvSpPr>
          <p:nvPr>
            <p:ph type="body"/>
          </p:nvPr>
        </p:nvSpPr>
        <p:spPr bwMode="auto">
          <a:xfrm>
            <a:off x="685800" y="4343400"/>
            <a:ext cx="5486400" cy="4217988"/>
          </a:xfrm>
          <a:solidFill>
            <a:srgbClr val="FFFFFF"/>
          </a:solidFill>
          <a:ln w="9360">
            <a:solidFill>
              <a:srgbClr val="000000"/>
            </a:solidFill>
            <a:miter lim="800000"/>
            <a:headEnd/>
            <a:tailEnd/>
          </a:ln>
          <a:extLst>
            <a:ext uri="{FAA26D3D-D897-4be2-8F04-BA451C77F1D7}">
              <ma14:placeholderFlag xmlns:ma14="http://schemas.microsoft.com/office/mac/drawingml/2011/main" xmlns="" val="1"/>
            </a:ext>
          </a:extLst>
        </p:spPr>
        <p:txBody>
          <a:bodyPr wrap="none" lIns="89995" tIns="46797" rIns="89995" bIns="46797" anchor="ctr"/>
          <a:lstStyle/>
          <a:p>
            <a:pPr>
              <a:spcBef>
                <a:spcPct val="0"/>
              </a:spcBef>
            </a:pPr>
            <a:endParaRPr lang="en-US">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9A6BC69-6DC0-584E-AA2C-8E6ECCD294CC}" type="slidenum">
              <a:rPr lang="en-US" sz="1200"/>
              <a:pPr eaLnBrk="1" hangingPunct="1"/>
              <a:t>19</a:t>
            </a:fld>
            <a:endParaRPr lang="en-US" sz="1200"/>
          </a:p>
        </p:txBody>
      </p:sp>
      <p:sp>
        <p:nvSpPr>
          <p:cNvPr id="26626" name="Rectangle 2"/>
          <p:cNvSpPr>
            <a:spLocks noGrp="1" noRot="1" noChangeAspect="1" noChangeArrowheads="1" noTextEdit="1"/>
          </p:cNvSpPr>
          <p:nvPr>
            <p:ph type="sldImg"/>
          </p:nvPr>
        </p:nvSpPr>
        <p:spPr bwMode="auto">
          <a:xfrm>
            <a:off x="1146175" y="711200"/>
            <a:ext cx="4565650" cy="3424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627" name="Rectangle 3"/>
          <p:cNvSpPr>
            <a:spLocks noGrp="1" noChangeArrowheads="1"/>
          </p:cNvSpPr>
          <p:nvPr>
            <p:ph type="body" idx="1"/>
          </p:nvPr>
        </p:nvSpPr>
        <p:spPr bwMode="auto">
          <a:xfrm>
            <a:off x="914400" y="4348163"/>
            <a:ext cx="5029200" cy="4135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22261B6D-6AD5-4C42-9AE2-C46135B75F24}" type="slidenum">
              <a:rPr lang="en-US" sz="1200"/>
              <a:pPr/>
              <a:t>20</a:t>
            </a:fld>
            <a:endParaRPr lang="en-US" sz="1200"/>
          </a:p>
        </p:txBody>
      </p:sp>
      <p:sp>
        <p:nvSpPr>
          <p:cNvPr id="30722" name="Rectangle 2"/>
          <p:cNvSpPr>
            <a:spLocks noGrp="1" noRot="1" noChangeAspect="1" noChangeArrowheads="1" noTextEdit="1"/>
          </p:cNvSpPr>
          <p:nvPr>
            <p:ph type="sldImg"/>
          </p:nvPr>
        </p:nvSpPr>
        <p:spPr bwMode="auto">
          <a:xfrm>
            <a:off x="1150938" y="693738"/>
            <a:ext cx="4551362" cy="34147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a:latin typeface="Calibri" charset="0"/>
                <a:ea typeface="ＭＳ Ｐゴシック" charset="0"/>
              </a:rPr>
              <a:t>Slide</a:t>
            </a:r>
          </a:p>
          <a:p>
            <a:pPr eaLnBrk="1" hangingPunct="1">
              <a:spcBef>
                <a:spcPct val="0"/>
              </a:spcBef>
            </a:pPr>
            <a:endParaRPr lang="en-US" b="1">
              <a:latin typeface="Calibri" charset="0"/>
              <a:ea typeface="ＭＳ Ｐゴシック" charset="0"/>
            </a:endParaRPr>
          </a:p>
          <a:p>
            <a:pPr eaLnBrk="1" hangingPunct="1">
              <a:spcBef>
                <a:spcPct val="0"/>
              </a:spcBef>
            </a:pPr>
            <a:r>
              <a:rPr lang="en-US" b="1">
                <a:latin typeface="Calibri" charset="0"/>
                <a:ea typeface="ＭＳ Ｐゴシック" charset="0"/>
              </a:rPr>
              <a:t>The ALTS data along with many other studies provides the insight into the increased risk for women with HPV 16.</a:t>
            </a:r>
            <a:endParaRPr lang="en-US">
              <a:latin typeface="Calibri" charset="0"/>
              <a:ea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C5773BF-C8A3-6948-B6D0-D311B19C3838}" type="slidenum">
              <a:rPr lang="en-US" sz="1200"/>
              <a:pPr eaLnBrk="1" hangingPunct="1"/>
              <a:t>21</a:t>
            </a:fld>
            <a:endParaRPr lang="en-US" sz="1200"/>
          </a:p>
        </p:txBody>
      </p:sp>
      <p:sp>
        <p:nvSpPr>
          <p:cNvPr id="34818" name="Rectangle 2"/>
          <p:cNvSpPr>
            <a:spLocks noGrp="1" noRot="1" noChangeAspect="1" noChangeArrowheads="1" noTextEdit="1"/>
          </p:cNvSpPr>
          <p:nvPr>
            <p:ph type="sldImg"/>
          </p:nvPr>
        </p:nvSpPr>
        <p:spPr bwMode="auto">
          <a:xfrm>
            <a:off x="1146175" y="711200"/>
            <a:ext cx="4565650" cy="3424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4819" name="Rectangle 3"/>
          <p:cNvSpPr>
            <a:spLocks noGrp="1" noChangeArrowheads="1"/>
          </p:cNvSpPr>
          <p:nvPr>
            <p:ph type="body" idx="1"/>
          </p:nvPr>
        </p:nvSpPr>
        <p:spPr bwMode="auto">
          <a:xfrm>
            <a:off x="914400" y="4348163"/>
            <a:ext cx="5029200" cy="4135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spcAft>
                <a:spcPct val="35000"/>
              </a:spcAft>
            </a:pPr>
            <a:r>
              <a:rPr lang="en-NZ">
                <a:latin typeface="Calibri" charset="0"/>
                <a:ea typeface="ＭＳ Ｐゴシック" charset="0"/>
              </a:rPr>
              <a:t>For women with:</a:t>
            </a:r>
          </a:p>
          <a:p>
            <a:pPr lvl="1" eaLnBrk="1" hangingPunct="1">
              <a:lnSpc>
                <a:spcPct val="90000"/>
              </a:lnSpc>
              <a:spcBef>
                <a:spcPct val="0"/>
              </a:spcBef>
              <a:spcAft>
                <a:spcPct val="35000"/>
              </a:spcAft>
              <a:buFontTx/>
              <a:buChar char="•"/>
            </a:pPr>
            <a:r>
              <a:rPr lang="en-NZ">
                <a:latin typeface="Calibri" charset="0"/>
                <a:ea typeface="ＭＳ Ｐゴシック" charset="0"/>
              </a:rPr>
              <a:t>histologically proven HSIL and subsequently treated</a:t>
            </a:r>
          </a:p>
          <a:p>
            <a:pPr lvl="1" eaLnBrk="1" hangingPunct="1">
              <a:lnSpc>
                <a:spcPct val="90000"/>
              </a:lnSpc>
              <a:spcBef>
                <a:spcPct val="0"/>
              </a:spcBef>
              <a:spcAft>
                <a:spcPct val="35000"/>
              </a:spcAft>
              <a:buFontTx/>
              <a:buChar char="•"/>
            </a:pPr>
            <a:r>
              <a:rPr lang="en-NZ">
                <a:latin typeface="Calibri" charset="0"/>
                <a:ea typeface="ＭＳ Ｐゴシック" charset="0"/>
              </a:rPr>
              <a:t>total hysterectomy  for CIN2 or 3</a:t>
            </a:r>
          </a:p>
          <a:p>
            <a:pPr eaLnBrk="1" hangingPunct="1">
              <a:spcBef>
                <a:spcPct val="0"/>
              </a:spcBef>
            </a:pPr>
            <a:endParaRPr lang="en-NZ">
              <a:latin typeface="Calibri" charset="0"/>
              <a:ea typeface="ＭＳ Ｐゴシック" charset="0"/>
            </a:endParaRPr>
          </a:p>
          <a:p>
            <a:pPr eaLnBrk="1" hangingPunct="1">
              <a:spcBef>
                <a:spcPct val="0"/>
              </a:spcBef>
            </a:pPr>
            <a:r>
              <a:rPr lang="en-NZ">
                <a:latin typeface="Calibri" charset="0"/>
                <a:ea typeface="ＭＳ Ｐゴシック" charset="0"/>
              </a:rPr>
              <a:t>Multiple studies show HrHPV testing more easily detects residual or recurrent lesions than cytology. </a:t>
            </a:r>
          </a:p>
          <a:p>
            <a:pPr eaLnBrk="1" hangingPunct="1">
              <a:spcBef>
                <a:spcPct val="0"/>
              </a:spcBef>
            </a:pPr>
            <a:r>
              <a:rPr lang="en-NZ">
                <a:latin typeface="Calibri" charset="0"/>
                <a:ea typeface="ＭＳ Ｐゴシック" charset="0"/>
              </a:rPr>
              <a:t>Cytology and colposcopy are still needed to rule out false positives</a:t>
            </a:r>
            <a:r>
              <a:rPr lang="en-NZ" b="1">
                <a:latin typeface="Calibri" charset="0"/>
                <a:ea typeface="ＭＳ Ｐゴシック" charset="0"/>
              </a:rPr>
              <a:t>.</a:t>
            </a:r>
            <a:r>
              <a:rPr lang="en-NZ">
                <a:latin typeface="Calibri" charset="0"/>
                <a:ea typeface="ＭＳ Ｐゴシック" charset="0"/>
              </a:rPr>
              <a:t> </a:t>
            </a:r>
          </a:p>
          <a:p>
            <a:pPr eaLnBrk="1" hangingPunct="1">
              <a:spcBef>
                <a:spcPct val="0"/>
              </a:spcBef>
            </a:pPr>
            <a:endParaRPr lang="en-NZ">
              <a:latin typeface="Calibri" charset="0"/>
              <a:ea typeface="ＭＳ Ｐゴシック" charset="0"/>
            </a:endParaRPr>
          </a:p>
          <a:p>
            <a:pPr eaLnBrk="1" hangingPunct="1">
              <a:spcBef>
                <a:spcPct val="0"/>
              </a:spcBef>
            </a:pPr>
            <a:endParaRPr lang="en-NZ" sz="1000">
              <a:latin typeface="Calibri" charset="0"/>
              <a:ea typeface="ＭＳ Ｐゴシック" charset="0"/>
            </a:endParaRPr>
          </a:p>
          <a:p>
            <a:pPr eaLnBrk="1" hangingPunct="1">
              <a:spcBef>
                <a:spcPct val="0"/>
              </a:spcBef>
            </a:pPr>
            <a:endParaRPr lang="en-NZ">
              <a:latin typeface="Calibri" charset="0"/>
              <a:ea typeface="ＭＳ Ｐゴシック" charset="0"/>
            </a:endParaRPr>
          </a:p>
          <a:p>
            <a:pPr eaLnBrk="1" hangingPunct="1">
              <a:spcBef>
                <a:spcPct val="0"/>
              </a:spcBef>
            </a:pPr>
            <a:endParaRPr lang="en-US">
              <a:latin typeface="Calibri" charset="0"/>
              <a:ea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endParaRP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477C9E6-203E-774C-B51D-5FCB698A2CD4}" type="slidenum">
              <a:rPr lang="zh-CN" altLang="en-US" sz="1200">
                <a:ea typeface="SimSun" charset="0"/>
                <a:cs typeface="SimSun" charset="0"/>
              </a:rPr>
              <a:pPr/>
              <a:t>22</a:t>
            </a:fld>
            <a:endParaRPr lang="en-US" altLang="zh-CN" sz="1200">
              <a:ea typeface="SimSun" charset="0"/>
              <a:cs typeface="SimSu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BF834709-6745-EC49-8D5F-E010E894A983}" type="datetimeFigureOut">
              <a:rPr lang="en-US" smtClean="0"/>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6E2D2B3B-882E-40F3-A32F-6DD516915044}" type="slidenum">
              <a:rPr lang="en-US" smtClean="0"/>
              <a:pPr/>
              <a:t>‹#›</a:t>
            </a:fld>
            <a:endParaRPr lang="en-US" dirty="0"/>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AU"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F834709-6745-EC49-8D5F-E010E894A983}" type="datetimeFigureOut">
              <a:rPr lang="en-US" smtClean="0"/>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FB48D7-683F-D844-9270-A32C19168FC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F834709-6745-EC49-8D5F-E010E894A983}" type="datetimeFigureOut">
              <a:rPr lang="en-US" smtClean="0"/>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FB48D7-683F-D844-9270-A32C19168FC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p:txBody>
          <a:bodyPr/>
          <a:lstStyle>
            <a:lvl1pPr>
              <a:defRPr/>
            </a:lvl1pPr>
          </a:lstStyle>
          <a:p>
            <a:pPr>
              <a:defRPr/>
            </a:pPr>
            <a:endParaRPr lang="en-GB" altLang="en-US"/>
          </a:p>
        </p:txBody>
      </p:sp>
      <p:sp>
        <p:nvSpPr>
          <p:cNvPr id="4" name="Footer Placeholder 4"/>
          <p:cNvSpPr>
            <a:spLocks noGrp="1"/>
          </p:cNvSpPr>
          <p:nvPr>
            <p:ph type="ftr" sz="quarter" idx="11"/>
          </p:nvPr>
        </p:nvSpPr>
        <p:spPr/>
        <p:txBody>
          <a:bodyPr/>
          <a:lstStyle>
            <a:lvl1pPr>
              <a:defRPr/>
            </a:lvl1pPr>
          </a:lstStyle>
          <a:p>
            <a:pPr>
              <a:defRPr/>
            </a:pPr>
            <a:endParaRPr lang="en-GB" altLang="en-US"/>
          </a:p>
        </p:txBody>
      </p:sp>
      <p:sp>
        <p:nvSpPr>
          <p:cNvPr id="5" name="Slide Number Placeholder 5"/>
          <p:cNvSpPr>
            <a:spLocks noGrp="1"/>
          </p:cNvSpPr>
          <p:nvPr>
            <p:ph type="sldNum" sz="quarter" idx="12"/>
          </p:nvPr>
        </p:nvSpPr>
        <p:spPr/>
        <p:txBody>
          <a:bodyPr/>
          <a:lstStyle>
            <a:lvl1pPr>
              <a:defRPr/>
            </a:lvl1pPr>
          </a:lstStyle>
          <a:p>
            <a:pPr>
              <a:defRPr/>
            </a:pPr>
            <a:fld id="{42C1992E-ACB4-6940-AA41-86AF21946580}" type="slidenum">
              <a:rPr lang="en-GB"/>
              <a:pPr>
                <a:defRPr/>
              </a:pPr>
              <a:t>‹#›</a:t>
            </a:fld>
            <a:endParaRPr lang="en-GB"/>
          </a:p>
        </p:txBody>
      </p:sp>
    </p:spTree>
    <p:extLst>
      <p:ext uri="{BB962C8B-B14F-4D97-AF65-F5344CB8AC3E}">
        <p14:creationId xmlns:p14="http://schemas.microsoft.com/office/powerpoint/2010/main" val="1870707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BF834709-6745-EC49-8D5F-E010E894A983}" type="datetimeFigureOut">
              <a:rPr lang="en-US" smtClean="0"/>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FB48D7-683F-D844-9270-A32C19168FC1}" type="slidenum">
              <a:rPr lang="en-US" smtClean="0"/>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AU"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BF834709-6745-EC49-8D5F-E010E894A983}" type="datetimeFigureOut">
              <a:rPr lang="en-US" smtClean="0"/>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FB48D7-683F-D844-9270-A32C19168FC1}" type="slidenum">
              <a:rPr lang="en-US" smtClean="0"/>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AU"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F834709-6745-EC49-8D5F-E010E894A983}" type="datetimeFigureOut">
              <a:rPr lang="en-US" smtClean="0"/>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FB48D7-683F-D844-9270-A32C19168FC1}" type="slidenum">
              <a:rPr lang="en-US" smtClean="0"/>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AU"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BF834709-6745-EC49-8D5F-E010E894A983}" type="datetimeFigureOut">
              <a:rPr lang="en-US" smtClean="0"/>
              <a:t>10/21/2014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FB48D7-683F-D844-9270-A32C19168FC1}" type="slidenum">
              <a:rPr lang="en-US" smtClean="0"/>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AU"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BF834709-6745-EC49-8D5F-E010E894A983}" type="datetimeFigureOut">
              <a:rPr lang="en-US" smtClean="0"/>
              <a:t>10/21/2014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FB48D7-683F-D844-9270-A32C19168FC1}" type="slidenum">
              <a:rPr lang="en-US" smtClean="0"/>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AU"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834709-6745-EC49-8D5F-E010E894A983}" type="datetimeFigureOut">
              <a:rPr lang="en-US" smtClean="0"/>
              <a:t>10/21/2014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FB48D7-683F-D844-9270-A32C19168FC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BF834709-6745-EC49-8D5F-E010E894A983}" type="datetimeFigureOut">
              <a:rPr lang="en-US" smtClean="0"/>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AU"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AU"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BF834709-6745-EC49-8D5F-E010E894A983}" type="datetimeFigureOut">
              <a:rPr lang="en-US" smtClean="0"/>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FB48D7-683F-D844-9270-A32C19168FC1}" type="slidenum">
              <a:rPr lang="en-US" smtClean="0"/>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AU"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AU"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AU"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BF834709-6745-EC49-8D5F-E010E894A983}" type="datetimeFigureOut">
              <a:rPr lang="en-US" smtClean="0"/>
              <a:t>10/21/2014</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F3FB48D7-683F-D844-9270-A32C19168FC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1" r:id="rId9"/>
    <p:sldLayoutId id="2147484002" r:id="rId10"/>
    <p:sldLayoutId id="2147484003" r:id="rId11"/>
    <p:sldLayoutId id="2147484004" r:id="rId12"/>
  </p:sldLayoutIdLs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Program%20Files/TurningPoint/2003/Questions.html" TargetMode="Externa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Program%20Files/TurningPoint/2003/Questions.html"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0.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31.png"/><Relationship Id="rId5" Type="http://schemas.openxmlformats.org/officeDocument/2006/relationships/oleObject" Target="../embeddings/Microsoft_Excel_97-2003_Worksheet1.xls"/><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hyperlink" Target="http://www.canserforum.com/" TargetMode="Externa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5.emf"/><Relationship Id="rId5" Type="http://schemas.openxmlformats.org/officeDocument/2006/relationships/oleObject" Target="../embeddings/Microsoft_Excel_97-2003_Worksheet2.xls"/><Relationship Id="rId4" Type="http://schemas.openxmlformats.org/officeDocument/2006/relationships/oleObject" Target="../embeddings/oleObject3.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39896" y="5023555"/>
            <a:ext cx="5120640" cy="1524001"/>
          </a:xfrm>
        </p:spPr>
        <p:txBody>
          <a:bodyPr/>
          <a:lstStyle/>
          <a:p>
            <a:r>
              <a:rPr lang="en-US" dirty="0" smtClean="0"/>
              <a:t>Ai Ling Tan</a:t>
            </a:r>
          </a:p>
          <a:p>
            <a:r>
              <a:rPr lang="en-US" dirty="0" err="1" smtClean="0"/>
              <a:t>Gynaecological</a:t>
            </a:r>
            <a:r>
              <a:rPr lang="en-US" dirty="0" smtClean="0"/>
              <a:t> Oncologist</a:t>
            </a:r>
          </a:p>
          <a:p>
            <a:r>
              <a:rPr lang="en-US" dirty="0" smtClean="0"/>
              <a:t>Ascot Clinic/ADHB</a:t>
            </a:r>
            <a:endParaRPr lang="en-US" dirty="0"/>
          </a:p>
        </p:txBody>
      </p:sp>
      <p:sp>
        <p:nvSpPr>
          <p:cNvPr id="2" name="Title 1"/>
          <p:cNvSpPr>
            <a:spLocks noGrp="1"/>
          </p:cNvSpPr>
          <p:nvPr>
            <p:ph type="title"/>
          </p:nvPr>
        </p:nvSpPr>
        <p:spPr/>
        <p:txBody>
          <a:bodyPr>
            <a:normAutofit/>
          </a:bodyPr>
          <a:lstStyle/>
          <a:p>
            <a:r>
              <a:rPr lang="en-US" b="1" dirty="0" smtClean="0"/>
              <a:t>NCSP UPDATE </a:t>
            </a:r>
            <a:br>
              <a:rPr lang="en-US" b="1" dirty="0" smtClean="0"/>
            </a:br>
            <a:r>
              <a:rPr lang="en-US" b="1" dirty="0" smtClean="0"/>
              <a:t>&amp; PRIMARY HPV SCREENING</a:t>
            </a:r>
            <a:endParaRPr lang="en-US" b="1" dirty="0"/>
          </a:p>
        </p:txBody>
      </p:sp>
    </p:spTree>
    <p:extLst>
      <p:ext uri="{BB962C8B-B14F-4D97-AF65-F5344CB8AC3E}">
        <p14:creationId xmlns:p14="http://schemas.microsoft.com/office/powerpoint/2010/main" val="3961265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250"/>
            <a:ext cx="9144000" cy="611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5" name="Text Box 3"/>
          <p:cNvSpPr txBox="1">
            <a:spLocks noChangeArrowheads="1"/>
          </p:cNvSpPr>
          <p:nvPr/>
        </p:nvSpPr>
        <p:spPr bwMode="auto">
          <a:xfrm>
            <a:off x="315913" y="5953125"/>
            <a:ext cx="4100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hangingPunct="0"/>
            <a:r>
              <a:rPr lang="en-US" altLang="en-US" sz="2000" i="1">
                <a:solidFill>
                  <a:srgbClr val="000080"/>
                </a:solidFill>
                <a:latin typeface="Arial" pitchFamily="34" charset="0"/>
                <a:cs typeface="Arial" pitchFamily="34" charset="0"/>
              </a:rPr>
              <a:t>Wright and Schiffman (2003)  NEJM</a:t>
            </a:r>
            <a:endParaRPr lang="en-US" altLang="en-US" sz="2000" i="1">
              <a:solidFill>
                <a:srgbClr val="000080"/>
              </a:solidFill>
              <a:effectLst>
                <a:outerShdw blurRad="38100" dist="38100" dir="2700000" algn="tl">
                  <a:srgbClr val="000000"/>
                </a:outerShdw>
              </a:effectLst>
              <a:latin typeface="Arial" pitchFamily="34" charset="0"/>
              <a:cs typeface="Arial" pitchFamily="34" charset="0"/>
            </a:endParaRPr>
          </a:p>
        </p:txBody>
      </p:sp>
      <p:pic>
        <p:nvPicPr>
          <p:cNvPr id="84996" name="Picture 4"/>
          <p:cNvPicPr>
            <a:picLocks noChangeAspect="1" noChangeArrowheads="1"/>
          </p:cNvPicPr>
          <p:nvPr/>
        </p:nvPicPr>
        <p:blipFill>
          <a:blip r:embed="rId4">
            <a:lum bright="-6000" contrast="10000"/>
            <a:extLst>
              <a:ext uri="{28A0092B-C50C-407E-A947-70E740481C1C}">
                <a14:useLocalDpi xmlns:a14="http://schemas.microsoft.com/office/drawing/2010/main" val="0"/>
              </a:ext>
            </a:extLst>
          </a:blip>
          <a:srcRect/>
          <a:stretch>
            <a:fillRect/>
          </a:stretch>
        </p:blipFill>
        <p:spPr bwMode="auto">
          <a:xfrm>
            <a:off x="0" y="1700213"/>
            <a:ext cx="9144000" cy="3298825"/>
          </a:xfrm>
          <a:prstGeom prst="rect">
            <a:avLst/>
          </a:prstGeom>
          <a:noFill/>
          <a:extLst>
            <a:ext uri="{909E8E84-426E-40DD-AFC4-6F175D3DCCD1}">
              <a14:hiddenFill xmlns:a14="http://schemas.microsoft.com/office/drawing/2010/main">
                <a:solidFill>
                  <a:srgbClr val="FFFFFF"/>
                </a:solidFill>
              </a14:hiddenFill>
            </a:ext>
          </a:extLst>
        </p:spPr>
      </p:pic>
      <p:sp>
        <p:nvSpPr>
          <p:cNvPr id="84997" name="Text Box 5"/>
          <p:cNvSpPr txBox="1">
            <a:spLocks noChangeArrowheads="1"/>
          </p:cNvSpPr>
          <p:nvPr/>
        </p:nvSpPr>
        <p:spPr bwMode="auto">
          <a:xfrm>
            <a:off x="493713" y="692150"/>
            <a:ext cx="86502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4000" b="1" i="1">
                <a:solidFill>
                  <a:srgbClr val="000080"/>
                </a:solidFill>
                <a:effectLst>
                  <a:outerShdw blurRad="38100" dist="38100" dir="2700000" algn="tl">
                    <a:srgbClr val="000000"/>
                  </a:outerShdw>
                </a:effectLst>
                <a:latin typeface="Helvetica" pitchFamily="34" charset="0"/>
                <a:cs typeface="Arial" pitchFamily="34" charset="0"/>
              </a:rPr>
              <a:t>Natural History of HPV Infections</a:t>
            </a:r>
          </a:p>
        </p:txBody>
      </p:sp>
      <p:sp>
        <p:nvSpPr>
          <p:cNvPr id="84998" name="Rectangle 6"/>
          <p:cNvSpPr>
            <a:spLocks noChangeArrowheads="1"/>
          </p:cNvSpPr>
          <p:nvPr/>
        </p:nvSpPr>
        <p:spPr bwMode="auto">
          <a:xfrm>
            <a:off x="300038" y="1700213"/>
            <a:ext cx="8664575" cy="3321050"/>
          </a:xfrm>
          <a:prstGeom prst="rect">
            <a:avLst/>
          </a:prstGeom>
          <a:noFill/>
          <a:ln w="3810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84999" name="FlagCount" hidden="1">
            <a:hlinkClick r:id="rId5"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00"/>
            </a:schemeClr>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sz="1400" b="1"/>
              <a:t>0</a:t>
            </a:r>
          </a:p>
        </p:txBody>
      </p:sp>
    </p:spTree>
    <p:extLst>
      <p:ext uri="{BB962C8B-B14F-4D97-AF65-F5344CB8AC3E}">
        <p14:creationId xmlns:p14="http://schemas.microsoft.com/office/powerpoint/2010/main" val="15692932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0" y="268288"/>
            <a:ext cx="8229600" cy="1398587"/>
          </a:xfrm>
        </p:spPr>
        <p:txBody>
          <a:bodyPr/>
          <a:lstStyle/>
          <a:p>
            <a:r>
              <a:rPr lang="en-US" sz="4000"/>
              <a:t>Natural History of Cervical Carcinogenesis</a:t>
            </a:r>
          </a:p>
        </p:txBody>
      </p:sp>
      <p:sp>
        <p:nvSpPr>
          <p:cNvPr id="117763" name="Rectangle 3"/>
          <p:cNvSpPr>
            <a:spLocks noChangeArrowheads="1"/>
          </p:cNvSpPr>
          <p:nvPr/>
        </p:nvSpPr>
        <p:spPr bwMode="gray">
          <a:xfrm>
            <a:off x="200025" y="2706688"/>
            <a:ext cx="1219200" cy="1066800"/>
          </a:xfrm>
          <a:prstGeom prst="rect">
            <a:avLst/>
          </a:prstGeom>
          <a:gradFill rotWithShape="1">
            <a:gsLst>
              <a:gs pos="0">
                <a:srgbClr val="3366FF">
                  <a:gamma/>
                  <a:shade val="46275"/>
                  <a:invGamma/>
                </a:srgbClr>
              </a:gs>
              <a:gs pos="50000">
                <a:srgbClr val="3366FF"/>
              </a:gs>
              <a:gs pos="100000">
                <a:srgbClr val="3366FF">
                  <a:gamma/>
                  <a:shade val="46275"/>
                  <a:invGamma/>
                </a:srgbClr>
              </a:gs>
            </a:gsLst>
            <a:lin ang="5400000" scaled="1"/>
          </a:gradFill>
          <a:ln w="12700">
            <a:solidFill>
              <a:schemeClr val="tx1"/>
            </a:solidFill>
            <a:miter lim="800000"/>
            <a:headEnd type="none" w="sm" len="sm"/>
            <a:tailEnd type="none" w="med" len="lg"/>
          </a:ln>
          <a:effectLst/>
        </p:spPr>
        <p:txBody>
          <a:bodyPr wrap="none" anchor="ctr"/>
          <a:lstStyle/>
          <a:p>
            <a:pPr algn="ctr"/>
            <a:r>
              <a:rPr lang="en-US" b="1">
                <a:solidFill>
                  <a:schemeClr val="bg1"/>
                </a:solidFill>
                <a:latin typeface="Trebuchet MS" pitchFamily="34" charset="0"/>
                <a:cs typeface="Arial" charset="0"/>
              </a:rPr>
              <a:t>Normal</a:t>
            </a:r>
          </a:p>
          <a:p>
            <a:pPr algn="ctr"/>
            <a:r>
              <a:rPr lang="en-US" b="1">
                <a:solidFill>
                  <a:schemeClr val="bg1"/>
                </a:solidFill>
                <a:latin typeface="Trebuchet MS" pitchFamily="34" charset="0"/>
                <a:cs typeface="Arial" charset="0"/>
              </a:rPr>
              <a:t>Cervix</a:t>
            </a:r>
          </a:p>
        </p:txBody>
      </p:sp>
      <p:sp>
        <p:nvSpPr>
          <p:cNvPr id="117764" name="Rectangle 4"/>
          <p:cNvSpPr>
            <a:spLocks noChangeArrowheads="1"/>
          </p:cNvSpPr>
          <p:nvPr/>
        </p:nvSpPr>
        <p:spPr bwMode="gray">
          <a:xfrm>
            <a:off x="1531938" y="5124450"/>
            <a:ext cx="3276600" cy="762000"/>
          </a:xfrm>
          <a:prstGeom prst="rect">
            <a:avLst/>
          </a:prstGeom>
          <a:gradFill rotWithShape="1">
            <a:gsLst>
              <a:gs pos="0">
                <a:srgbClr val="339966">
                  <a:gamma/>
                  <a:shade val="46275"/>
                  <a:invGamma/>
                </a:srgbClr>
              </a:gs>
              <a:gs pos="50000">
                <a:srgbClr val="339966"/>
              </a:gs>
              <a:gs pos="100000">
                <a:srgbClr val="339966">
                  <a:gamma/>
                  <a:shade val="46275"/>
                  <a:invGamma/>
                </a:srgbClr>
              </a:gs>
            </a:gsLst>
            <a:lin ang="5400000" scaled="1"/>
          </a:gradFill>
          <a:ln w="12700">
            <a:noFill/>
            <a:miter lim="800000"/>
            <a:headEnd type="none" w="sm" len="sm"/>
            <a:tailEnd type="none" w="med" len="lg"/>
          </a:ln>
          <a:effectLst/>
        </p:spPr>
        <p:txBody>
          <a:bodyPr wrap="none" anchor="ctr"/>
          <a:lstStyle/>
          <a:p>
            <a:pPr algn="ctr"/>
            <a:r>
              <a:rPr lang="en-US" b="1">
                <a:solidFill>
                  <a:schemeClr val="bg1"/>
                </a:solidFill>
                <a:latin typeface="Trebuchet MS" pitchFamily="34" charset="0"/>
                <a:cs typeface="Arial" charset="0"/>
              </a:rPr>
              <a:t>Mild Cytologic and/or</a:t>
            </a:r>
          </a:p>
          <a:p>
            <a:pPr algn="ctr"/>
            <a:r>
              <a:rPr lang="en-US" b="1">
                <a:solidFill>
                  <a:schemeClr val="bg1"/>
                </a:solidFill>
                <a:latin typeface="Trebuchet MS" pitchFamily="34" charset="0"/>
                <a:cs typeface="Arial" charset="0"/>
              </a:rPr>
              <a:t>Histologic Abnormalities</a:t>
            </a:r>
          </a:p>
        </p:txBody>
      </p:sp>
      <p:sp>
        <p:nvSpPr>
          <p:cNvPr id="117765" name="Oval 5"/>
          <p:cNvSpPr>
            <a:spLocks noChangeArrowheads="1"/>
          </p:cNvSpPr>
          <p:nvPr/>
        </p:nvSpPr>
        <p:spPr bwMode="gray">
          <a:xfrm>
            <a:off x="5197475" y="2692400"/>
            <a:ext cx="1382713" cy="1125538"/>
          </a:xfrm>
          <a:prstGeom prst="ellipse">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28575">
            <a:solidFill>
              <a:schemeClr val="tx1"/>
            </a:solidFill>
            <a:prstDash val="lgDash"/>
            <a:round/>
            <a:headEnd type="none" w="sm" len="sm"/>
            <a:tailEnd type="none" w="med" len="lg"/>
          </a:ln>
          <a:effectLst/>
        </p:spPr>
        <p:txBody>
          <a:bodyPr wrap="none" anchor="ctr"/>
          <a:lstStyle/>
          <a:p>
            <a:pPr algn="ctr">
              <a:spcBef>
                <a:spcPct val="50000"/>
              </a:spcBef>
            </a:pPr>
            <a:r>
              <a:rPr lang="en-US" b="1">
                <a:solidFill>
                  <a:schemeClr val="bg1"/>
                </a:solidFill>
                <a:latin typeface="Trebuchet MS" pitchFamily="34" charset="0"/>
                <a:cs typeface="Arial" charset="0"/>
              </a:rPr>
              <a:t>Precancer</a:t>
            </a:r>
            <a:endParaRPr lang="en-US">
              <a:solidFill>
                <a:schemeClr val="bg1"/>
              </a:solidFill>
              <a:latin typeface="Trebuchet MS" pitchFamily="34" charset="0"/>
              <a:cs typeface="Arial" charset="0"/>
            </a:endParaRPr>
          </a:p>
        </p:txBody>
      </p:sp>
      <p:sp>
        <p:nvSpPr>
          <p:cNvPr id="117766" name="Oval 6"/>
          <p:cNvSpPr>
            <a:spLocks noChangeArrowheads="1"/>
          </p:cNvSpPr>
          <p:nvPr/>
        </p:nvSpPr>
        <p:spPr bwMode="gray">
          <a:xfrm>
            <a:off x="7762875" y="2401888"/>
            <a:ext cx="1219200" cy="1676400"/>
          </a:xfrm>
          <a:prstGeom prst="ellipse">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50800">
            <a:solidFill>
              <a:schemeClr val="tx1"/>
            </a:solidFill>
            <a:prstDash val="dash"/>
            <a:round/>
            <a:headEnd type="none" w="sm" len="sm"/>
            <a:tailEnd type="none" w="med" len="lg"/>
          </a:ln>
          <a:effectLst/>
        </p:spPr>
        <p:txBody>
          <a:bodyPr wrap="none" anchor="ctr"/>
          <a:lstStyle/>
          <a:p>
            <a:pPr algn="ctr"/>
            <a:r>
              <a:rPr lang="en-US" b="1">
                <a:solidFill>
                  <a:schemeClr val="bg1"/>
                </a:solidFill>
                <a:effectLst>
                  <a:outerShdw blurRad="38100" dist="38100" dir="2700000" algn="tl">
                    <a:srgbClr val="000000"/>
                  </a:outerShdw>
                </a:effectLst>
                <a:latin typeface="Trebuchet MS" pitchFamily="34" charset="0"/>
                <a:cs typeface="Arial" charset="0"/>
              </a:rPr>
              <a:t>Cervical</a:t>
            </a:r>
          </a:p>
          <a:p>
            <a:pPr algn="ctr"/>
            <a:r>
              <a:rPr lang="en-US" b="1">
                <a:solidFill>
                  <a:schemeClr val="bg1"/>
                </a:solidFill>
                <a:effectLst>
                  <a:outerShdw blurRad="38100" dist="38100" dir="2700000" algn="tl">
                    <a:srgbClr val="000000"/>
                  </a:outerShdw>
                </a:effectLst>
                <a:latin typeface="Trebuchet MS" pitchFamily="34" charset="0"/>
                <a:cs typeface="Arial" charset="0"/>
              </a:rPr>
              <a:t>Cancer</a:t>
            </a:r>
            <a:endParaRPr lang="en-US">
              <a:solidFill>
                <a:schemeClr val="bg1"/>
              </a:solidFill>
              <a:effectLst>
                <a:outerShdw blurRad="38100" dist="38100" dir="2700000" algn="tl">
                  <a:srgbClr val="000000"/>
                </a:outerShdw>
              </a:effectLst>
              <a:latin typeface="Trebuchet MS" pitchFamily="34" charset="0"/>
              <a:cs typeface="Arial" charset="0"/>
            </a:endParaRPr>
          </a:p>
        </p:txBody>
      </p:sp>
      <p:sp>
        <p:nvSpPr>
          <p:cNvPr id="117767" name="Text Box 7"/>
          <p:cNvSpPr txBox="1">
            <a:spLocks noChangeArrowheads="1"/>
          </p:cNvSpPr>
          <p:nvPr/>
        </p:nvSpPr>
        <p:spPr bwMode="invGray">
          <a:xfrm>
            <a:off x="2124075" y="6327775"/>
            <a:ext cx="5630863" cy="530225"/>
          </a:xfrm>
          <a:prstGeom prst="rect">
            <a:avLst/>
          </a:prstGeom>
          <a:noFill/>
          <a:ln w="9525" algn="ctr">
            <a:noFill/>
            <a:miter lim="800000"/>
            <a:headEnd type="none" w="sm" len="sm"/>
            <a:tailEnd type="none" w="med" len="lg"/>
          </a:ln>
          <a:effectLst/>
        </p:spPr>
        <p:txBody>
          <a:bodyPr lIns="92075" tIns="46038" rIns="92075" bIns="46038" anchor="b">
            <a:spAutoFit/>
          </a:bodyPr>
          <a:lstStyle/>
          <a:p>
            <a:pPr>
              <a:lnSpc>
                <a:spcPct val="90000"/>
              </a:lnSpc>
              <a:spcAft>
                <a:spcPct val="25000"/>
              </a:spcAft>
            </a:pPr>
            <a:r>
              <a:rPr lang="en-US" sz="1400" i="1">
                <a:solidFill>
                  <a:srgbClr val="990033"/>
                </a:solidFill>
              </a:rPr>
              <a:t>HPV=human papillomavirus.</a:t>
            </a:r>
          </a:p>
          <a:p>
            <a:pPr>
              <a:lnSpc>
                <a:spcPct val="90000"/>
              </a:lnSpc>
              <a:spcAft>
                <a:spcPct val="25000"/>
              </a:spcAft>
            </a:pPr>
            <a:r>
              <a:rPr lang="en-US" sz="1400" i="1">
                <a:solidFill>
                  <a:srgbClr val="990033"/>
                </a:solidFill>
              </a:rPr>
              <a:t>Schiffman M, Kjaer SK. J Natl Cancer Inst Monogr. 2003;(31):14-19.</a:t>
            </a:r>
          </a:p>
        </p:txBody>
      </p:sp>
      <p:sp>
        <p:nvSpPr>
          <p:cNvPr id="117768" name="AutoShape 8"/>
          <p:cNvSpPr>
            <a:spLocks noChangeArrowheads="1"/>
          </p:cNvSpPr>
          <p:nvPr/>
        </p:nvSpPr>
        <p:spPr bwMode="gray">
          <a:xfrm>
            <a:off x="1476375" y="2060575"/>
            <a:ext cx="1066800" cy="762000"/>
          </a:xfrm>
          <a:prstGeom prst="sun">
            <a:avLst>
              <a:gd name="adj" fmla="val 25000"/>
            </a:avLst>
          </a:prstGeom>
          <a:solidFill>
            <a:srgbClr val="00FF00"/>
          </a:solidFill>
          <a:ln w="12700">
            <a:solidFill>
              <a:schemeClr val="bg1"/>
            </a:solidFill>
            <a:miter lim="800000"/>
            <a:headEnd type="none" w="sm" len="sm"/>
            <a:tailEnd type="none" w="med" len="lg"/>
          </a:ln>
          <a:effectLst/>
        </p:spPr>
        <p:txBody>
          <a:bodyPr wrap="none" anchor="ctr"/>
          <a:lstStyle/>
          <a:p>
            <a:endParaRPr lang="en-NZ"/>
          </a:p>
        </p:txBody>
      </p:sp>
      <p:sp>
        <p:nvSpPr>
          <p:cNvPr id="117769" name="Text Box 9"/>
          <p:cNvSpPr txBox="1">
            <a:spLocks noChangeArrowheads="1"/>
          </p:cNvSpPr>
          <p:nvPr/>
        </p:nvSpPr>
        <p:spPr bwMode="invGray">
          <a:xfrm>
            <a:off x="1473200" y="2270125"/>
            <a:ext cx="1066800" cy="336550"/>
          </a:xfrm>
          <a:prstGeom prst="rect">
            <a:avLst/>
          </a:prstGeom>
          <a:noFill/>
          <a:ln w="12700">
            <a:noFill/>
            <a:miter lim="800000"/>
            <a:headEnd type="none" w="sm" len="sm"/>
            <a:tailEnd type="none" w="med" len="lg"/>
          </a:ln>
          <a:effectLst/>
        </p:spPr>
        <p:txBody>
          <a:bodyPr>
            <a:spAutoFit/>
          </a:bodyPr>
          <a:lstStyle/>
          <a:p>
            <a:pPr algn="ctr">
              <a:spcBef>
                <a:spcPct val="50000"/>
              </a:spcBef>
            </a:pPr>
            <a:r>
              <a:rPr lang="en-US" sz="1600" b="1">
                <a:latin typeface="Trebuchet MS" pitchFamily="34" charset="0"/>
              </a:rPr>
              <a:t>HPV</a:t>
            </a:r>
          </a:p>
        </p:txBody>
      </p:sp>
      <p:sp>
        <p:nvSpPr>
          <p:cNvPr id="117770" name="Rectangle 10"/>
          <p:cNvSpPr>
            <a:spLocks noChangeArrowheads="1"/>
          </p:cNvSpPr>
          <p:nvPr/>
        </p:nvSpPr>
        <p:spPr bwMode="invGray">
          <a:xfrm>
            <a:off x="3951288" y="2797175"/>
            <a:ext cx="1141412" cy="304800"/>
          </a:xfrm>
          <a:prstGeom prst="rect">
            <a:avLst/>
          </a:prstGeom>
          <a:noFill/>
          <a:ln w="9525">
            <a:noFill/>
            <a:miter lim="800000"/>
            <a:headEnd/>
            <a:tailEnd/>
          </a:ln>
          <a:effectLst/>
        </p:spPr>
        <p:txBody>
          <a:bodyPr wrap="none">
            <a:spAutoFit/>
          </a:bodyPr>
          <a:lstStyle/>
          <a:p>
            <a:pPr>
              <a:spcBef>
                <a:spcPct val="50000"/>
              </a:spcBef>
            </a:pPr>
            <a:r>
              <a:rPr lang="en-US" sz="1400" b="1">
                <a:latin typeface="Trebuchet MS" pitchFamily="34" charset="0"/>
                <a:cs typeface="Arial" charset="0"/>
              </a:rPr>
              <a:t>Progression</a:t>
            </a:r>
          </a:p>
        </p:txBody>
      </p:sp>
      <p:sp>
        <p:nvSpPr>
          <p:cNvPr id="117771" name="Rectangle 11"/>
          <p:cNvSpPr>
            <a:spLocks noChangeArrowheads="1"/>
          </p:cNvSpPr>
          <p:nvPr/>
        </p:nvSpPr>
        <p:spPr bwMode="invGray">
          <a:xfrm>
            <a:off x="3983038" y="3416300"/>
            <a:ext cx="1069975" cy="304800"/>
          </a:xfrm>
          <a:prstGeom prst="rect">
            <a:avLst/>
          </a:prstGeom>
          <a:noFill/>
          <a:ln w="9525">
            <a:noFill/>
            <a:miter lim="800000"/>
            <a:headEnd/>
            <a:tailEnd/>
          </a:ln>
          <a:effectLst/>
        </p:spPr>
        <p:txBody>
          <a:bodyPr wrap="none">
            <a:spAutoFit/>
          </a:bodyPr>
          <a:lstStyle/>
          <a:p>
            <a:r>
              <a:rPr lang="en-US" sz="1400" b="1">
                <a:latin typeface="Trebuchet MS" pitchFamily="34" charset="0"/>
                <a:cs typeface="Arial" charset="0"/>
              </a:rPr>
              <a:t>Regression</a:t>
            </a:r>
          </a:p>
        </p:txBody>
      </p:sp>
      <p:sp>
        <p:nvSpPr>
          <p:cNvPr id="117772" name="Rectangle 12"/>
          <p:cNvSpPr>
            <a:spLocks noChangeArrowheads="1"/>
          </p:cNvSpPr>
          <p:nvPr/>
        </p:nvSpPr>
        <p:spPr bwMode="invGray">
          <a:xfrm>
            <a:off x="1552575" y="3416300"/>
            <a:ext cx="1011238" cy="304800"/>
          </a:xfrm>
          <a:prstGeom prst="rect">
            <a:avLst/>
          </a:prstGeom>
          <a:noFill/>
          <a:ln w="9525">
            <a:noFill/>
            <a:miter lim="800000"/>
            <a:headEnd/>
            <a:tailEnd/>
          </a:ln>
          <a:effectLst/>
        </p:spPr>
        <p:txBody>
          <a:bodyPr wrap="none">
            <a:spAutoFit/>
          </a:bodyPr>
          <a:lstStyle/>
          <a:p>
            <a:r>
              <a:rPr lang="en-US" sz="1400" b="1">
                <a:latin typeface="Trebuchet MS" pitchFamily="34" charset="0"/>
                <a:cs typeface="Arial" charset="0"/>
              </a:rPr>
              <a:t>Clearance</a:t>
            </a:r>
          </a:p>
        </p:txBody>
      </p:sp>
      <p:sp>
        <p:nvSpPr>
          <p:cNvPr id="117773" name="Rectangle 13"/>
          <p:cNvSpPr>
            <a:spLocks noChangeArrowheads="1"/>
          </p:cNvSpPr>
          <p:nvPr/>
        </p:nvSpPr>
        <p:spPr bwMode="invGray">
          <a:xfrm>
            <a:off x="1598613" y="2797175"/>
            <a:ext cx="920750" cy="304800"/>
          </a:xfrm>
          <a:prstGeom prst="rect">
            <a:avLst/>
          </a:prstGeom>
          <a:noFill/>
          <a:ln w="9525">
            <a:noFill/>
            <a:miter lim="800000"/>
            <a:headEnd/>
            <a:tailEnd/>
          </a:ln>
          <a:effectLst/>
        </p:spPr>
        <p:txBody>
          <a:bodyPr wrap="none">
            <a:spAutoFit/>
          </a:bodyPr>
          <a:lstStyle/>
          <a:p>
            <a:r>
              <a:rPr lang="en-US" sz="1400" b="1">
                <a:latin typeface="Trebuchet MS" pitchFamily="34" charset="0"/>
                <a:cs typeface="Arial" charset="0"/>
              </a:rPr>
              <a:t>Infection</a:t>
            </a:r>
          </a:p>
        </p:txBody>
      </p:sp>
      <p:sp>
        <p:nvSpPr>
          <p:cNvPr id="117774" name="Rectangle 14"/>
          <p:cNvSpPr>
            <a:spLocks noChangeArrowheads="1"/>
          </p:cNvSpPr>
          <p:nvPr/>
        </p:nvSpPr>
        <p:spPr bwMode="invGray">
          <a:xfrm>
            <a:off x="6678613" y="2797175"/>
            <a:ext cx="860425" cy="304800"/>
          </a:xfrm>
          <a:prstGeom prst="rect">
            <a:avLst/>
          </a:prstGeom>
          <a:noFill/>
          <a:ln w="9525">
            <a:noFill/>
            <a:miter lim="800000"/>
            <a:headEnd/>
            <a:tailEnd/>
          </a:ln>
          <a:effectLst/>
        </p:spPr>
        <p:txBody>
          <a:bodyPr wrap="none">
            <a:spAutoFit/>
          </a:bodyPr>
          <a:lstStyle/>
          <a:p>
            <a:r>
              <a:rPr lang="en-US" sz="1400" b="1">
                <a:latin typeface="Trebuchet MS" pitchFamily="34" charset="0"/>
                <a:cs typeface="Arial" charset="0"/>
              </a:rPr>
              <a:t>Invasion</a:t>
            </a:r>
          </a:p>
        </p:txBody>
      </p:sp>
      <p:cxnSp>
        <p:nvCxnSpPr>
          <p:cNvPr id="117775" name="AutoShape 15"/>
          <p:cNvCxnSpPr>
            <a:cxnSpLocks noChangeShapeType="1"/>
          </p:cNvCxnSpPr>
          <p:nvPr/>
        </p:nvCxnSpPr>
        <p:spPr bwMode="invGray">
          <a:xfrm flipH="1">
            <a:off x="3043238" y="3903663"/>
            <a:ext cx="11112" cy="1220787"/>
          </a:xfrm>
          <a:prstGeom prst="straightConnector1">
            <a:avLst/>
          </a:prstGeom>
          <a:noFill/>
          <a:ln w="34925">
            <a:solidFill>
              <a:schemeClr val="tx1"/>
            </a:solidFill>
            <a:round/>
            <a:headEnd type="none" w="lg" len="lg"/>
            <a:tailEnd type="triangle" w="med" len="med"/>
          </a:ln>
          <a:effectLst/>
        </p:spPr>
      </p:cxnSp>
      <p:cxnSp>
        <p:nvCxnSpPr>
          <p:cNvPr id="117776" name="AutoShape 16"/>
          <p:cNvCxnSpPr>
            <a:cxnSpLocks noChangeShapeType="1"/>
          </p:cNvCxnSpPr>
          <p:nvPr/>
        </p:nvCxnSpPr>
        <p:spPr bwMode="invGray">
          <a:xfrm>
            <a:off x="1419225" y="3144838"/>
            <a:ext cx="1162050" cy="0"/>
          </a:xfrm>
          <a:prstGeom prst="straightConnector1">
            <a:avLst/>
          </a:prstGeom>
          <a:noFill/>
          <a:ln w="34925">
            <a:solidFill>
              <a:schemeClr val="tx1"/>
            </a:solidFill>
            <a:round/>
            <a:headEnd/>
            <a:tailEnd type="triangle" w="med" len="med"/>
          </a:ln>
          <a:effectLst/>
        </p:spPr>
      </p:cxnSp>
      <p:cxnSp>
        <p:nvCxnSpPr>
          <p:cNvPr id="117777" name="AutoShape 17"/>
          <p:cNvCxnSpPr>
            <a:cxnSpLocks noChangeShapeType="1"/>
          </p:cNvCxnSpPr>
          <p:nvPr/>
        </p:nvCxnSpPr>
        <p:spPr bwMode="invGray">
          <a:xfrm flipH="1">
            <a:off x="1419225" y="3335338"/>
            <a:ext cx="1162050" cy="0"/>
          </a:xfrm>
          <a:prstGeom prst="straightConnector1">
            <a:avLst/>
          </a:prstGeom>
          <a:noFill/>
          <a:ln w="34925">
            <a:solidFill>
              <a:schemeClr val="tx1"/>
            </a:solidFill>
            <a:round/>
            <a:headEnd/>
            <a:tailEnd type="triangle" w="med" len="med"/>
          </a:ln>
          <a:effectLst/>
        </p:spPr>
      </p:cxnSp>
      <p:cxnSp>
        <p:nvCxnSpPr>
          <p:cNvPr id="117778" name="AutoShape 18"/>
          <p:cNvCxnSpPr>
            <a:cxnSpLocks noChangeShapeType="1"/>
          </p:cNvCxnSpPr>
          <p:nvPr/>
        </p:nvCxnSpPr>
        <p:spPr bwMode="invGray">
          <a:xfrm>
            <a:off x="3781425" y="3144838"/>
            <a:ext cx="1416050" cy="0"/>
          </a:xfrm>
          <a:prstGeom prst="straightConnector1">
            <a:avLst/>
          </a:prstGeom>
          <a:noFill/>
          <a:ln w="34925">
            <a:solidFill>
              <a:schemeClr val="tx1"/>
            </a:solidFill>
            <a:round/>
            <a:headEnd/>
            <a:tailEnd type="triangle" w="med" len="med"/>
          </a:ln>
          <a:effectLst/>
        </p:spPr>
      </p:cxnSp>
      <p:cxnSp>
        <p:nvCxnSpPr>
          <p:cNvPr id="117779" name="AutoShape 19"/>
          <p:cNvCxnSpPr>
            <a:cxnSpLocks noChangeShapeType="1"/>
          </p:cNvCxnSpPr>
          <p:nvPr/>
        </p:nvCxnSpPr>
        <p:spPr bwMode="invGray">
          <a:xfrm flipH="1">
            <a:off x="3781425" y="3335338"/>
            <a:ext cx="1416050" cy="0"/>
          </a:xfrm>
          <a:prstGeom prst="straightConnector1">
            <a:avLst/>
          </a:prstGeom>
          <a:noFill/>
          <a:ln w="34925">
            <a:solidFill>
              <a:schemeClr val="tx1"/>
            </a:solidFill>
            <a:prstDash val="lgDashDot"/>
            <a:round/>
            <a:headEnd/>
            <a:tailEnd type="triangle" w="med" len="med"/>
          </a:ln>
          <a:effectLst/>
        </p:spPr>
      </p:cxnSp>
      <p:cxnSp>
        <p:nvCxnSpPr>
          <p:cNvPr id="117780" name="AutoShape 20"/>
          <p:cNvCxnSpPr>
            <a:cxnSpLocks noChangeShapeType="1"/>
          </p:cNvCxnSpPr>
          <p:nvPr/>
        </p:nvCxnSpPr>
        <p:spPr bwMode="invGray">
          <a:xfrm flipH="1">
            <a:off x="3189288" y="3897313"/>
            <a:ext cx="11112" cy="1220787"/>
          </a:xfrm>
          <a:prstGeom prst="straightConnector1">
            <a:avLst/>
          </a:prstGeom>
          <a:noFill/>
          <a:ln w="34925">
            <a:solidFill>
              <a:schemeClr val="tx1"/>
            </a:solidFill>
            <a:round/>
            <a:headEnd type="triangle" w="med" len="med"/>
            <a:tailEnd type="none" w="lg" len="lg"/>
          </a:ln>
          <a:effectLst/>
        </p:spPr>
      </p:cxnSp>
      <p:sp>
        <p:nvSpPr>
          <p:cNvPr id="117781" name="AutoShape 21"/>
          <p:cNvSpPr>
            <a:spLocks noChangeArrowheads="1"/>
          </p:cNvSpPr>
          <p:nvPr/>
        </p:nvSpPr>
        <p:spPr bwMode="gray">
          <a:xfrm>
            <a:off x="2628900" y="2768601"/>
            <a:ext cx="1066800" cy="1128712"/>
          </a:xfrm>
          <a:prstGeom prst="roundRect">
            <a:avLst>
              <a:gd name="adj" fmla="val 16667"/>
            </a:avLst>
          </a:prstGeom>
          <a:gradFill rotWithShape="1">
            <a:gsLst>
              <a:gs pos="0">
                <a:srgbClr val="FF6600">
                  <a:gamma/>
                  <a:shade val="46275"/>
                  <a:invGamma/>
                </a:srgbClr>
              </a:gs>
              <a:gs pos="50000">
                <a:srgbClr val="FF6600"/>
              </a:gs>
              <a:gs pos="100000">
                <a:srgbClr val="FF6600">
                  <a:gamma/>
                  <a:shade val="46275"/>
                  <a:invGamma/>
                </a:srgbClr>
              </a:gs>
            </a:gsLst>
            <a:lin ang="5400000" scaled="1"/>
          </a:gradFill>
          <a:ln w="25400">
            <a:solidFill>
              <a:schemeClr val="tx1"/>
            </a:solidFill>
            <a:prstDash val="dash"/>
            <a:round/>
            <a:headEnd/>
            <a:tailEnd/>
          </a:ln>
          <a:effectLst/>
        </p:spPr>
        <p:txBody>
          <a:bodyPr wrap="none" anchor="ctr"/>
          <a:lstStyle/>
          <a:p>
            <a:endParaRPr lang="en-NZ"/>
          </a:p>
        </p:txBody>
      </p:sp>
      <p:sp>
        <p:nvSpPr>
          <p:cNvPr id="117782" name="Text Box 22"/>
          <p:cNvSpPr txBox="1">
            <a:spLocks noChangeArrowheads="1"/>
          </p:cNvSpPr>
          <p:nvPr/>
        </p:nvSpPr>
        <p:spPr bwMode="gray">
          <a:xfrm>
            <a:off x="2592388" y="2898775"/>
            <a:ext cx="1143000" cy="749300"/>
          </a:xfrm>
          <a:prstGeom prst="rect">
            <a:avLst/>
          </a:prstGeom>
          <a:noFill/>
          <a:ln w="9525">
            <a:noFill/>
            <a:miter lim="800000"/>
            <a:headEnd/>
            <a:tailEnd/>
          </a:ln>
          <a:effectLst/>
        </p:spPr>
        <p:txBody>
          <a:bodyPr>
            <a:spAutoFit/>
          </a:bodyPr>
          <a:lstStyle/>
          <a:p>
            <a:pPr algn="ctr">
              <a:lnSpc>
                <a:spcPct val="80000"/>
              </a:lnSpc>
              <a:spcBef>
                <a:spcPct val="50000"/>
              </a:spcBef>
            </a:pPr>
            <a:r>
              <a:rPr lang="en-US" b="1" dirty="0">
                <a:solidFill>
                  <a:schemeClr val="bg1"/>
                </a:solidFill>
                <a:latin typeface="Trebuchet MS" pitchFamily="34" charset="0"/>
                <a:cs typeface="Arial" charset="0"/>
              </a:rPr>
              <a:t>HPV- Infected Cervix</a:t>
            </a:r>
          </a:p>
        </p:txBody>
      </p:sp>
      <p:cxnSp>
        <p:nvCxnSpPr>
          <p:cNvPr id="117783" name="AutoShape 23"/>
          <p:cNvCxnSpPr>
            <a:cxnSpLocks noChangeShapeType="1"/>
          </p:cNvCxnSpPr>
          <p:nvPr/>
        </p:nvCxnSpPr>
        <p:spPr bwMode="invGray">
          <a:xfrm>
            <a:off x="6646863" y="3151188"/>
            <a:ext cx="1049337" cy="1587"/>
          </a:xfrm>
          <a:prstGeom prst="straightConnector1">
            <a:avLst/>
          </a:prstGeom>
          <a:noFill/>
          <a:ln w="34925">
            <a:solidFill>
              <a:schemeClr val="tx1"/>
            </a:solidFill>
            <a:round/>
            <a:headEnd/>
            <a:tailEnd type="triangle" w="med" len="med"/>
          </a:ln>
          <a:effectLst/>
        </p:spPr>
      </p:cxnSp>
      <p:sp>
        <p:nvSpPr>
          <p:cNvPr id="117784" name="Text Box 24"/>
          <p:cNvSpPr txBox="1">
            <a:spLocks noChangeArrowheads="1"/>
          </p:cNvSpPr>
          <p:nvPr/>
        </p:nvSpPr>
        <p:spPr bwMode="invGray">
          <a:xfrm>
            <a:off x="0" y="1524000"/>
            <a:ext cx="1447800" cy="641350"/>
          </a:xfrm>
          <a:prstGeom prst="rect">
            <a:avLst/>
          </a:prstGeom>
          <a:noFill/>
          <a:ln w="9525">
            <a:noFill/>
            <a:miter lim="800000"/>
            <a:headEnd/>
            <a:tailEnd/>
          </a:ln>
          <a:effectLst/>
        </p:spPr>
        <p:txBody>
          <a:bodyPr>
            <a:spAutoFit/>
          </a:bodyPr>
          <a:lstStyle/>
          <a:p>
            <a:pPr>
              <a:spcBef>
                <a:spcPct val="50000"/>
              </a:spcBef>
            </a:pPr>
            <a:r>
              <a:rPr lang="en-US">
                <a:latin typeface="Trebuchet MS" pitchFamily="34" charset="0"/>
              </a:rPr>
              <a:t>Primary prevention</a:t>
            </a:r>
          </a:p>
        </p:txBody>
      </p:sp>
      <p:sp>
        <p:nvSpPr>
          <p:cNvPr id="117785" name="Line 25"/>
          <p:cNvSpPr>
            <a:spLocks noChangeShapeType="1"/>
          </p:cNvSpPr>
          <p:nvPr/>
        </p:nvSpPr>
        <p:spPr bwMode="invGray">
          <a:xfrm>
            <a:off x="1143000" y="2133600"/>
            <a:ext cx="609600" cy="228600"/>
          </a:xfrm>
          <a:prstGeom prst="line">
            <a:avLst/>
          </a:prstGeom>
          <a:noFill/>
          <a:ln w="38100">
            <a:solidFill>
              <a:schemeClr val="tx1"/>
            </a:solidFill>
            <a:round/>
            <a:headEnd/>
            <a:tailEnd type="triangle" w="med" len="med"/>
          </a:ln>
          <a:effectLst/>
        </p:spPr>
        <p:txBody>
          <a:bodyPr/>
          <a:lstStyle/>
          <a:p>
            <a:endParaRPr lang="en-NZ"/>
          </a:p>
        </p:txBody>
      </p:sp>
      <p:sp>
        <p:nvSpPr>
          <p:cNvPr id="117786" name="Text Box 26"/>
          <p:cNvSpPr txBox="1">
            <a:spLocks noChangeArrowheads="1"/>
          </p:cNvSpPr>
          <p:nvPr/>
        </p:nvSpPr>
        <p:spPr bwMode="invGray">
          <a:xfrm>
            <a:off x="5105400" y="1600200"/>
            <a:ext cx="1752600" cy="641350"/>
          </a:xfrm>
          <a:prstGeom prst="rect">
            <a:avLst/>
          </a:prstGeom>
          <a:noFill/>
          <a:ln w="9525">
            <a:noFill/>
            <a:miter lim="800000"/>
            <a:headEnd/>
            <a:tailEnd/>
          </a:ln>
          <a:effectLst/>
        </p:spPr>
        <p:txBody>
          <a:bodyPr>
            <a:spAutoFit/>
          </a:bodyPr>
          <a:lstStyle/>
          <a:p>
            <a:pPr>
              <a:spcBef>
                <a:spcPct val="50000"/>
              </a:spcBef>
            </a:pPr>
            <a:r>
              <a:rPr lang="en-US">
                <a:latin typeface="Trebuchet MS" pitchFamily="34" charset="0"/>
              </a:rPr>
              <a:t>Secondary prevention</a:t>
            </a:r>
          </a:p>
        </p:txBody>
      </p:sp>
      <p:sp>
        <p:nvSpPr>
          <p:cNvPr id="117787" name="Line 27"/>
          <p:cNvSpPr>
            <a:spLocks noChangeShapeType="1"/>
          </p:cNvSpPr>
          <p:nvPr/>
        </p:nvSpPr>
        <p:spPr bwMode="invGray">
          <a:xfrm>
            <a:off x="5715000" y="2209800"/>
            <a:ext cx="0" cy="457200"/>
          </a:xfrm>
          <a:prstGeom prst="line">
            <a:avLst/>
          </a:prstGeom>
          <a:noFill/>
          <a:ln w="38100">
            <a:solidFill>
              <a:schemeClr val="tx1"/>
            </a:solidFill>
            <a:round/>
            <a:headEnd/>
            <a:tailEnd type="triangle" w="med" len="med"/>
          </a:ln>
          <a:effectLst/>
        </p:spPr>
        <p:txBody>
          <a:bodyPr/>
          <a:lstStyle/>
          <a:p>
            <a:endParaRPr lang="en-NZ"/>
          </a:p>
        </p:txBody>
      </p:sp>
      <p:sp>
        <p:nvSpPr>
          <p:cNvPr id="117788" name="Text Box 28"/>
          <p:cNvSpPr txBox="1">
            <a:spLocks noChangeArrowheads="1"/>
          </p:cNvSpPr>
          <p:nvPr/>
        </p:nvSpPr>
        <p:spPr bwMode="invGray">
          <a:xfrm>
            <a:off x="6248400" y="5029200"/>
            <a:ext cx="2057400" cy="915988"/>
          </a:xfrm>
          <a:prstGeom prst="rect">
            <a:avLst/>
          </a:prstGeom>
          <a:noFill/>
          <a:ln w="9525">
            <a:noFill/>
            <a:miter lim="800000"/>
            <a:headEnd/>
            <a:tailEnd/>
          </a:ln>
          <a:effectLst/>
        </p:spPr>
        <p:txBody>
          <a:bodyPr>
            <a:spAutoFit/>
          </a:bodyPr>
          <a:lstStyle/>
          <a:p>
            <a:pPr>
              <a:spcBef>
                <a:spcPct val="50000"/>
              </a:spcBef>
            </a:pPr>
            <a:r>
              <a:rPr lang="en-US">
                <a:latin typeface="Trebuchet MS" pitchFamily="34" charset="0"/>
              </a:rPr>
              <a:t>Triage strategies with HPV testing, P16</a:t>
            </a:r>
            <a:r>
              <a:rPr lang="en-US" baseline="30000">
                <a:latin typeface="Trebuchet MS" pitchFamily="34" charset="0"/>
              </a:rPr>
              <a:t>INK4a</a:t>
            </a:r>
            <a:r>
              <a:rPr lang="en-US">
                <a:latin typeface="Trebuchet MS" pitchFamily="34" charset="0"/>
              </a:rPr>
              <a:t>, others</a:t>
            </a:r>
          </a:p>
        </p:txBody>
      </p:sp>
      <p:sp>
        <p:nvSpPr>
          <p:cNvPr id="117789" name="Line 29"/>
          <p:cNvSpPr>
            <a:spLocks noChangeShapeType="1"/>
          </p:cNvSpPr>
          <p:nvPr/>
        </p:nvSpPr>
        <p:spPr bwMode="invGray">
          <a:xfrm flipH="1">
            <a:off x="4876800" y="5562600"/>
            <a:ext cx="1371600" cy="0"/>
          </a:xfrm>
          <a:prstGeom prst="line">
            <a:avLst/>
          </a:prstGeom>
          <a:noFill/>
          <a:ln w="38100">
            <a:solidFill>
              <a:schemeClr val="tx1"/>
            </a:solidFill>
            <a:round/>
            <a:headEnd/>
            <a:tailEnd type="triangle" w="med" len="med"/>
          </a:ln>
          <a:effectLst/>
        </p:spPr>
        <p:txBody>
          <a:bodyPr/>
          <a:lstStyle/>
          <a:p>
            <a:endParaRPr lang="en-NZ"/>
          </a:p>
        </p:txBody>
      </p:sp>
      <p:sp>
        <p:nvSpPr>
          <p:cNvPr id="3" name="Diamond 2"/>
          <p:cNvSpPr/>
          <p:nvPr/>
        </p:nvSpPr>
        <p:spPr>
          <a:xfrm>
            <a:off x="3189288" y="1524000"/>
            <a:ext cx="1195598" cy="609600"/>
          </a:xfrm>
          <a:prstGeom prst="diamond">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HPV Test</a:t>
            </a:r>
            <a:endParaRPr lang="en-US" dirty="0"/>
          </a:p>
        </p:txBody>
      </p:sp>
      <p:cxnSp>
        <p:nvCxnSpPr>
          <p:cNvPr id="11" name="Straight Arrow Connector 10"/>
          <p:cNvCxnSpPr>
            <a:stCxn id="117781" idx="0"/>
          </p:cNvCxnSpPr>
          <p:nvPr/>
        </p:nvCxnSpPr>
        <p:spPr>
          <a:xfrm flipV="1">
            <a:off x="3162300" y="2060575"/>
            <a:ext cx="270008" cy="70802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873222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6"/>
          <p:cNvGrpSpPr>
            <a:grpSpLocks/>
          </p:cNvGrpSpPr>
          <p:nvPr/>
        </p:nvGrpSpPr>
        <p:grpSpPr bwMode="auto">
          <a:xfrm>
            <a:off x="276225" y="1587500"/>
            <a:ext cx="8867775" cy="4972050"/>
            <a:chOff x="432" y="1230"/>
            <a:chExt cx="5346" cy="2798"/>
          </a:xfrm>
        </p:grpSpPr>
        <p:sp>
          <p:nvSpPr>
            <p:cNvPr id="80899" name="Rectangle 1027"/>
            <p:cNvSpPr>
              <a:spLocks noChangeArrowheads="1"/>
            </p:cNvSpPr>
            <p:nvPr/>
          </p:nvSpPr>
          <p:spPr bwMode="auto">
            <a:xfrm rot="5400000">
              <a:off x="4680" y="2264"/>
              <a:ext cx="1392"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600" b="1">
                  <a:solidFill>
                    <a:srgbClr val="FFFFFF"/>
                  </a:solidFill>
                  <a:ea typeface="SimSun" pitchFamily="2" charset="-122"/>
                </a:rPr>
                <a:t>CvCx Cases/100,000</a:t>
              </a:r>
              <a:endParaRPr lang="en-US" altLang="zh-CN" b="1">
                <a:solidFill>
                  <a:srgbClr val="FFFFFF"/>
                </a:solidFill>
                <a:ea typeface="SimSun" pitchFamily="2" charset="-122"/>
              </a:endParaRPr>
            </a:p>
          </p:txBody>
        </p:sp>
        <p:sp>
          <p:nvSpPr>
            <p:cNvPr id="80900" name="Line 1028"/>
            <p:cNvSpPr>
              <a:spLocks noChangeShapeType="1"/>
            </p:cNvSpPr>
            <p:nvPr/>
          </p:nvSpPr>
          <p:spPr bwMode="auto">
            <a:xfrm>
              <a:off x="1275" y="1308"/>
              <a:ext cx="1" cy="2085"/>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1" name="Line 1029"/>
            <p:cNvSpPr>
              <a:spLocks noChangeShapeType="1"/>
            </p:cNvSpPr>
            <p:nvPr/>
          </p:nvSpPr>
          <p:spPr bwMode="auto">
            <a:xfrm>
              <a:off x="1257" y="3393"/>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2" name="Line 1030"/>
            <p:cNvSpPr>
              <a:spLocks noChangeShapeType="1"/>
            </p:cNvSpPr>
            <p:nvPr/>
          </p:nvSpPr>
          <p:spPr bwMode="auto">
            <a:xfrm>
              <a:off x="1227" y="2978"/>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3" name="Line 1031"/>
            <p:cNvSpPr>
              <a:spLocks noChangeShapeType="1"/>
            </p:cNvSpPr>
            <p:nvPr/>
          </p:nvSpPr>
          <p:spPr bwMode="auto">
            <a:xfrm>
              <a:off x="1227" y="2140"/>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4" name="Line 1032"/>
            <p:cNvSpPr>
              <a:spLocks noChangeShapeType="1"/>
            </p:cNvSpPr>
            <p:nvPr/>
          </p:nvSpPr>
          <p:spPr bwMode="auto">
            <a:xfrm>
              <a:off x="1227" y="1724"/>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5" name="Line 1033"/>
            <p:cNvSpPr>
              <a:spLocks noChangeShapeType="1"/>
            </p:cNvSpPr>
            <p:nvPr/>
          </p:nvSpPr>
          <p:spPr bwMode="auto">
            <a:xfrm>
              <a:off x="1227" y="1320"/>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6" name="Line 1034"/>
            <p:cNvSpPr>
              <a:spLocks noChangeShapeType="1"/>
            </p:cNvSpPr>
            <p:nvPr/>
          </p:nvSpPr>
          <p:spPr bwMode="auto">
            <a:xfrm>
              <a:off x="1287" y="3393"/>
              <a:ext cx="3569"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7" name="Line 1035"/>
            <p:cNvSpPr>
              <a:spLocks noChangeShapeType="1"/>
            </p:cNvSpPr>
            <p:nvPr/>
          </p:nvSpPr>
          <p:spPr bwMode="auto">
            <a:xfrm flipV="1">
              <a:off x="1287"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8" name="Line 1036"/>
            <p:cNvSpPr>
              <a:spLocks noChangeShapeType="1"/>
            </p:cNvSpPr>
            <p:nvPr/>
          </p:nvSpPr>
          <p:spPr bwMode="auto">
            <a:xfrm flipV="1">
              <a:off x="1612"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09" name="Line 1037"/>
            <p:cNvSpPr>
              <a:spLocks noChangeShapeType="1"/>
            </p:cNvSpPr>
            <p:nvPr/>
          </p:nvSpPr>
          <p:spPr bwMode="auto">
            <a:xfrm flipV="1">
              <a:off x="1937"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0" name="Line 1038"/>
            <p:cNvSpPr>
              <a:spLocks noChangeShapeType="1"/>
            </p:cNvSpPr>
            <p:nvPr/>
          </p:nvSpPr>
          <p:spPr bwMode="auto">
            <a:xfrm flipV="1">
              <a:off x="2262"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1" name="Line 1039"/>
            <p:cNvSpPr>
              <a:spLocks noChangeShapeType="1"/>
            </p:cNvSpPr>
            <p:nvPr/>
          </p:nvSpPr>
          <p:spPr bwMode="auto">
            <a:xfrm flipV="1">
              <a:off x="2587"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2" name="Line 1040"/>
            <p:cNvSpPr>
              <a:spLocks noChangeShapeType="1"/>
            </p:cNvSpPr>
            <p:nvPr/>
          </p:nvSpPr>
          <p:spPr bwMode="auto">
            <a:xfrm flipV="1">
              <a:off x="2912"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3" name="Line 1041"/>
            <p:cNvSpPr>
              <a:spLocks noChangeShapeType="1"/>
            </p:cNvSpPr>
            <p:nvPr/>
          </p:nvSpPr>
          <p:spPr bwMode="auto">
            <a:xfrm flipV="1">
              <a:off x="3231"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4" name="Line 1042"/>
            <p:cNvSpPr>
              <a:spLocks noChangeShapeType="1"/>
            </p:cNvSpPr>
            <p:nvPr/>
          </p:nvSpPr>
          <p:spPr bwMode="auto">
            <a:xfrm flipV="1">
              <a:off x="3556"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5" name="Line 1043"/>
            <p:cNvSpPr>
              <a:spLocks noChangeShapeType="1"/>
            </p:cNvSpPr>
            <p:nvPr/>
          </p:nvSpPr>
          <p:spPr bwMode="auto">
            <a:xfrm flipV="1">
              <a:off x="3881"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6" name="Line 1044"/>
            <p:cNvSpPr>
              <a:spLocks noChangeShapeType="1"/>
            </p:cNvSpPr>
            <p:nvPr/>
          </p:nvSpPr>
          <p:spPr bwMode="auto">
            <a:xfrm flipV="1">
              <a:off x="4206"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7" name="Line 1045"/>
            <p:cNvSpPr>
              <a:spLocks noChangeShapeType="1"/>
            </p:cNvSpPr>
            <p:nvPr/>
          </p:nvSpPr>
          <p:spPr bwMode="auto">
            <a:xfrm flipV="1">
              <a:off x="4531"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8" name="Line 1046"/>
            <p:cNvSpPr>
              <a:spLocks noChangeShapeType="1"/>
            </p:cNvSpPr>
            <p:nvPr/>
          </p:nvSpPr>
          <p:spPr bwMode="auto">
            <a:xfrm flipV="1">
              <a:off x="4856" y="3393"/>
              <a:ext cx="1" cy="3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19" name="Line 1047"/>
            <p:cNvSpPr>
              <a:spLocks noChangeShapeType="1"/>
            </p:cNvSpPr>
            <p:nvPr/>
          </p:nvSpPr>
          <p:spPr bwMode="auto">
            <a:xfrm flipV="1">
              <a:off x="1449" y="1640"/>
              <a:ext cx="325" cy="253"/>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0" name="Line 1048"/>
            <p:cNvSpPr>
              <a:spLocks noChangeShapeType="1"/>
            </p:cNvSpPr>
            <p:nvPr/>
          </p:nvSpPr>
          <p:spPr bwMode="auto">
            <a:xfrm>
              <a:off x="1774" y="1640"/>
              <a:ext cx="325" cy="584"/>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1" name="Line 1049"/>
            <p:cNvSpPr>
              <a:spLocks noChangeShapeType="1"/>
            </p:cNvSpPr>
            <p:nvPr/>
          </p:nvSpPr>
          <p:spPr bwMode="auto">
            <a:xfrm>
              <a:off x="2099" y="2224"/>
              <a:ext cx="325" cy="338"/>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2" name="Line 1050"/>
            <p:cNvSpPr>
              <a:spLocks noChangeShapeType="1"/>
            </p:cNvSpPr>
            <p:nvPr/>
          </p:nvSpPr>
          <p:spPr bwMode="auto">
            <a:xfrm>
              <a:off x="2424" y="2562"/>
              <a:ext cx="325" cy="247"/>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3" name="Line 1051"/>
            <p:cNvSpPr>
              <a:spLocks noChangeShapeType="1"/>
            </p:cNvSpPr>
            <p:nvPr/>
          </p:nvSpPr>
          <p:spPr bwMode="auto">
            <a:xfrm flipV="1">
              <a:off x="2749" y="2725"/>
              <a:ext cx="325" cy="84"/>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4" name="Line 1052"/>
            <p:cNvSpPr>
              <a:spLocks noChangeShapeType="1"/>
            </p:cNvSpPr>
            <p:nvPr/>
          </p:nvSpPr>
          <p:spPr bwMode="auto">
            <a:xfrm>
              <a:off x="3074" y="2725"/>
              <a:ext cx="319" cy="168"/>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5" name="Line 1053"/>
            <p:cNvSpPr>
              <a:spLocks noChangeShapeType="1"/>
            </p:cNvSpPr>
            <p:nvPr/>
          </p:nvSpPr>
          <p:spPr bwMode="auto">
            <a:xfrm>
              <a:off x="3393" y="2893"/>
              <a:ext cx="325" cy="85"/>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6" name="Line 1054"/>
            <p:cNvSpPr>
              <a:spLocks noChangeShapeType="1"/>
            </p:cNvSpPr>
            <p:nvPr/>
          </p:nvSpPr>
          <p:spPr bwMode="auto">
            <a:xfrm>
              <a:off x="3718" y="2978"/>
              <a:ext cx="325" cy="18"/>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7" name="Line 1055"/>
            <p:cNvSpPr>
              <a:spLocks noChangeShapeType="1"/>
            </p:cNvSpPr>
            <p:nvPr/>
          </p:nvSpPr>
          <p:spPr bwMode="auto">
            <a:xfrm>
              <a:off x="4043" y="2996"/>
              <a:ext cx="325" cy="12"/>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8" name="Line 1056"/>
            <p:cNvSpPr>
              <a:spLocks noChangeShapeType="1"/>
            </p:cNvSpPr>
            <p:nvPr/>
          </p:nvSpPr>
          <p:spPr bwMode="auto">
            <a:xfrm>
              <a:off x="4368" y="3008"/>
              <a:ext cx="325" cy="18"/>
            </a:xfrm>
            <a:prstGeom prst="line">
              <a:avLst/>
            </a:prstGeom>
            <a:noFill/>
            <a:ln w="60325">
              <a:solidFill>
                <a:srgbClr val="FFCC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29" name="Line 1057"/>
            <p:cNvSpPr>
              <a:spLocks noChangeShapeType="1"/>
            </p:cNvSpPr>
            <p:nvPr/>
          </p:nvSpPr>
          <p:spPr bwMode="auto">
            <a:xfrm>
              <a:off x="4868" y="1308"/>
              <a:ext cx="1" cy="2085"/>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0" name="Line 1058"/>
            <p:cNvSpPr>
              <a:spLocks noChangeShapeType="1"/>
            </p:cNvSpPr>
            <p:nvPr/>
          </p:nvSpPr>
          <p:spPr bwMode="auto">
            <a:xfrm>
              <a:off x="4820" y="3393"/>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1" name="Line 1059"/>
            <p:cNvSpPr>
              <a:spLocks noChangeShapeType="1"/>
            </p:cNvSpPr>
            <p:nvPr/>
          </p:nvSpPr>
          <p:spPr bwMode="auto">
            <a:xfrm>
              <a:off x="4863" y="3183"/>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2" name="Line 1060"/>
            <p:cNvSpPr>
              <a:spLocks noChangeShapeType="1"/>
            </p:cNvSpPr>
            <p:nvPr/>
          </p:nvSpPr>
          <p:spPr bwMode="auto">
            <a:xfrm>
              <a:off x="4863" y="2978"/>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3" name="Line 1061"/>
            <p:cNvSpPr>
              <a:spLocks noChangeShapeType="1"/>
            </p:cNvSpPr>
            <p:nvPr/>
          </p:nvSpPr>
          <p:spPr bwMode="auto">
            <a:xfrm>
              <a:off x="4863" y="2767"/>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4" name="Line 1062"/>
            <p:cNvSpPr>
              <a:spLocks noChangeShapeType="1"/>
            </p:cNvSpPr>
            <p:nvPr/>
          </p:nvSpPr>
          <p:spPr bwMode="auto">
            <a:xfrm>
              <a:off x="4863" y="2562"/>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5" name="Line 1063"/>
            <p:cNvSpPr>
              <a:spLocks noChangeShapeType="1"/>
            </p:cNvSpPr>
            <p:nvPr/>
          </p:nvSpPr>
          <p:spPr bwMode="auto">
            <a:xfrm>
              <a:off x="4863" y="2351"/>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6" name="Line 1064"/>
            <p:cNvSpPr>
              <a:spLocks noChangeShapeType="1"/>
            </p:cNvSpPr>
            <p:nvPr/>
          </p:nvSpPr>
          <p:spPr bwMode="auto">
            <a:xfrm>
              <a:off x="4863" y="2140"/>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7" name="Line 1065"/>
            <p:cNvSpPr>
              <a:spLocks noChangeShapeType="1"/>
            </p:cNvSpPr>
            <p:nvPr/>
          </p:nvSpPr>
          <p:spPr bwMode="auto">
            <a:xfrm>
              <a:off x="4863" y="1935"/>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8" name="Line 1066"/>
            <p:cNvSpPr>
              <a:spLocks noChangeShapeType="1"/>
            </p:cNvSpPr>
            <p:nvPr/>
          </p:nvSpPr>
          <p:spPr bwMode="auto">
            <a:xfrm>
              <a:off x="4863" y="1724"/>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39" name="Line 1067"/>
            <p:cNvSpPr>
              <a:spLocks noChangeShapeType="1"/>
            </p:cNvSpPr>
            <p:nvPr/>
          </p:nvSpPr>
          <p:spPr bwMode="auto">
            <a:xfrm>
              <a:off x="4863" y="1519"/>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0" name="Line 1068"/>
            <p:cNvSpPr>
              <a:spLocks noChangeShapeType="1"/>
            </p:cNvSpPr>
            <p:nvPr/>
          </p:nvSpPr>
          <p:spPr bwMode="auto">
            <a:xfrm>
              <a:off x="4863" y="1320"/>
              <a:ext cx="72"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1" name="Line 1069"/>
            <p:cNvSpPr>
              <a:spLocks noChangeShapeType="1"/>
            </p:cNvSpPr>
            <p:nvPr/>
          </p:nvSpPr>
          <p:spPr bwMode="auto">
            <a:xfrm>
              <a:off x="1449" y="3363"/>
              <a:ext cx="325" cy="6"/>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2" name="Line 1070"/>
            <p:cNvSpPr>
              <a:spLocks noChangeShapeType="1"/>
            </p:cNvSpPr>
            <p:nvPr/>
          </p:nvSpPr>
          <p:spPr bwMode="auto">
            <a:xfrm flipV="1">
              <a:off x="1774" y="2550"/>
              <a:ext cx="325" cy="819"/>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3" name="Line 1071"/>
            <p:cNvSpPr>
              <a:spLocks noChangeShapeType="1"/>
            </p:cNvSpPr>
            <p:nvPr/>
          </p:nvSpPr>
          <p:spPr bwMode="auto">
            <a:xfrm flipV="1">
              <a:off x="2099" y="2182"/>
              <a:ext cx="325" cy="368"/>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4" name="Line 1072"/>
            <p:cNvSpPr>
              <a:spLocks noChangeShapeType="1"/>
            </p:cNvSpPr>
            <p:nvPr/>
          </p:nvSpPr>
          <p:spPr bwMode="auto">
            <a:xfrm flipV="1">
              <a:off x="2424" y="1851"/>
              <a:ext cx="325" cy="331"/>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5" name="Line 1073"/>
            <p:cNvSpPr>
              <a:spLocks noChangeShapeType="1"/>
            </p:cNvSpPr>
            <p:nvPr/>
          </p:nvSpPr>
          <p:spPr bwMode="auto">
            <a:xfrm flipV="1">
              <a:off x="2749" y="1754"/>
              <a:ext cx="325" cy="97"/>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6" name="Line 1074"/>
            <p:cNvSpPr>
              <a:spLocks noChangeShapeType="1"/>
            </p:cNvSpPr>
            <p:nvPr/>
          </p:nvSpPr>
          <p:spPr bwMode="auto">
            <a:xfrm flipV="1">
              <a:off x="3074" y="1640"/>
              <a:ext cx="319" cy="114"/>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7" name="Line 1075"/>
            <p:cNvSpPr>
              <a:spLocks noChangeShapeType="1"/>
            </p:cNvSpPr>
            <p:nvPr/>
          </p:nvSpPr>
          <p:spPr bwMode="auto">
            <a:xfrm>
              <a:off x="3393" y="1640"/>
              <a:ext cx="325" cy="12"/>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8" name="Line 1076"/>
            <p:cNvSpPr>
              <a:spLocks noChangeShapeType="1"/>
            </p:cNvSpPr>
            <p:nvPr/>
          </p:nvSpPr>
          <p:spPr bwMode="auto">
            <a:xfrm>
              <a:off x="3718" y="1652"/>
              <a:ext cx="325" cy="54"/>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49" name="Line 1077"/>
            <p:cNvSpPr>
              <a:spLocks noChangeShapeType="1"/>
            </p:cNvSpPr>
            <p:nvPr/>
          </p:nvSpPr>
          <p:spPr bwMode="auto">
            <a:xfrm flipV="1">
              <a:off x="4043" y="1477"/>
              <a:ext cx="325" cy="229"/>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50" name="Line 1078"/>
            <p:cNvSpPr>
              <a:spLocks noChangeShapeType="1"/>
            </p:cNvSpPr>
            <p:nvPr/>
          </p:nvSpPr>
          <p:spPr bwMode="auto">
            <a:xfrm flipV="1">
              <a:off x="4368" y="1453"/>
              <a:ext cx="325" cy="24"/>
            </a:xfrm>
            <a:prstGeom prst="line">
              <a:avLst/>
            </a:prstGeom>
            <a:noFill/>
            <a:ln w="60325">
              <a:solidFill>
                <a:srgbClr val="FF0000"/>
              </a:solidFill>
              <a:round/>
              <a:headEnd/>
              <a:tailEnd/>
            </a:ln>
            <a:extLst>
              <a:ext uri="{909E8E84-426E-40DD-AFC4-6F175D3DCCD1}">
                <a14:hiddenFill xmlns:a14="http://schemas.microsoft.com/office/drawing/2010/main">
                  <a:noFill/>
                </a14:hiddenFill>
              </a:ext>
            </a:extLst>
          </p:spPr>
          <p:txBody>
            <a:bodyPr/>
            <a:lstStyle/>
            <a:p>
              <a:endParaRPr lang="en-NZ"/>
            </a:p>
          </p:txBody>
        </p:sp>
        <p:sp>
          <p:nvSpPr>
            <p:cNvPr id="80951" name="Rectangle 1079"/>
            <p:cNvSpPr>
              <a:spLocks noChangeArrowheads="1"/>
            </p:cNvSpPr>
            <p:nvPr/>
          </p:nvSpPr>
          <p:spPr bwMode="auto">
            <a:xfrm>
              <a:off x="1407" y="3321"/>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2" name="Rectangle 1080"/>
            <p:cNvSpPr>
              <a:spLocks noChangeArrowheads="1"/>
            </p:cNvSpPr>
            <p:nvPr/>
          </p:nvSpPr>
          <p:spPr bwMode="auto">
            <a:xfrm>
              <a:off x="1732" y="3327"/>
              <a:ext cx="84"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3" name="Rectangle 1081"/>
            <p:cNvSpPr>
              <a:spLocks noChangeArrowheads="1"/>
            </p:cNvSpPr>
            <p:nvPr/>
          </p:nvSpPr>
          <p:spPr bwMode="auto">
            <a:xfrm>
              <a:off x="2057" y="2508"/>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4" name="Rectangle 1082"/>
            <p:cNvSpPr>
              <a:spLocks noChangeArrowheads="1"/>
            </p:cNvSpPr>
            <p:nvPr/>
          </p:nvSpPr>
          <p:spPr bwMode="auto">
            <a:xfrm>
              <a:off x="2382" y="2140"/>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5" name="Rectangle 1083"/>
            <p:cNvSpPr>
              <a:spLocks noChangeArrowheads="1"/>
            </p:cNvSpPr>
            <p:nvPr/>
          </p:nvSpPr>
          <p:spPr bwMode="auto">
            <a:xfrm>
              <a:off x="2707" y="1809"/>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6" name="Rectangle 1084"/>
            <p:cNvSpPr>
              <a:spLocks noChangeArrowheads="1"/>
            </p:cNvSpPr>
            <p:nvPr/>
          </p:nvSpPr>
          <p:spPr bwMode="auto">
            <a:xfrm>
              <a:off x="3032" y="1712"/>
              <a:ext cx="84"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7" name="Rectangle 1085"/>
            <p:cNvSpPr>
              <a:spLocks noChangeArrowheads="1"/>
            </p:cNvSpPr>
            <p:nvPr/>
          </p:nvSpPr>
          <p:spPr bwMode="auto">
            <a:xfrm>
              <a:off x="3351" y="1598"/>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8" name="Rectangle 1086"/>
            <p:cNvSpPr>
              <a:spLocks noChangeArrowheads="1"/>
            </p:cNvSpPr>
            <p:nvPr/>
          </p:nvSpPr>
          <p:spPr bwMode="auto">
            <a:xfrm>
              <a:off x="3676" y="1610"/>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59" name="Rectangle 1087"/>
            <p:cNvSpPr>
              <a:spLocks noChangeArrowheads="1"/>
            </p:cNvSpPr>
            <p:nvPr/>
          </p:nvSpPr>
          <p:spPr bwMode="auto">
            <a:xfrm>
              <a:off x="4001" y="1664"/>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60" name="Rectangle 1088"/>
            <p:cNvSpPr>
              <a:spLocks noChangeArrowheads="1"/>
            </p:cNvSpPr>
            <p:nvPr/>
          </p:nvSpPr>
          <p:spPr bwMode="auto">
            <a:xfrm>
              <a:off x="4326" y="1435"/>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61" name="Rectangle 1089"/>
            <p:cNvSpPr>
              <a:spLocks noChangeArrowheads="1"/>
            </p:cNvSpPr>
            <p:nvPr/>
          </p:nvSpPr>
          <p:spPr bwMode="auto">
            <a:xfrm>
              <a:off x="4651" y="1411"/>
              <a:ext cx="8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62" name="Rectangle 1090"/>
            <p:cNvSpPr>
              <a:spLocks noChangeArrowheads="1"/>
            </p:cNvSpPr>
            <p:nvPr/>
          </p:nvSpPr>
          <p:spPr bwMode="auto">
            <a:xfrm>
              <a:off x="1089" y="3339"/>
              <a:ext cx="7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0</a:t>
              </a:r>
              <a:endParaRPr lang="zh-CN" altLang="en-US" b="1">
                <a:solidFill>
                  <a:srgbClr val="FFFFFF"/>
                </a:solidFill>
                <a:latin typeface="Trebuchet MS" pitchFamily="34" charset="0"/>
                <a:ea typeface="SimSun" pitchFamily="2" charset="-122"/>
              </a:endParaRPr>
            </a:p>
          </p:txBody>
        </p:sp>
        <p:sp>
          <p:nvSpPr>
            <p:cNvPr id="80963" name="Rectangle 1091"/>
            <p:cNvSpPr>
              <a:spLocks noChangeArrowheads="1"/>
            </p:cNvSpPr>
            <p:nvPr/>
          </p:nvSpPr>
          <p:spPr bwMode="auto">
            <a:xfrm>
              <a:off x="1089" y="2911"/>
              <a:ext cx="7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5</a:t>
              </a:r>
              <a:endParaRPr lang="zh-CN" altLang="en-US" b="1">
                <a:solidFill>
                  <a:srgbClr val="FFFFFF"/>
                </a:solidFill>
                <a:latin typeface="Trebuchet MS" pitchFamily="34" charset="0"/>
                <a:ea typeface="SimSun" pitchFamily="2" charset="-122"/>
              </a:endParaRPr>
            </a:p>
          </p:txBody>
        </p:sp>
        <p:sp>
          <p:nvSpPr>
            <p:cNvPr id="80964" name="Rectangle 1092"/>
            <p:cNvSpPr>
              <a:spLocks noChangeArrowheads="1"/>
            </p:cNvSpPr>
            <p:nvPr/>
          </p:nvSpPr>
          <p:spPr bwMode="auto">
            <a:xfrm>
              <a:off x="1011" y="2496"/>
              <a:ext cx="15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10</a:t>
              </a:r>
              <a:endParaRPr lang="zh-CN" altLang="en-US" sz="3200" b="1">
                <a:solidFill>
                  <a:srgbClr val="FFFFFF"/>
                </a:solidFill>
                <a:latin typeface="Trebuchet MS" pitchFamily="34" charset="0"/>
                <a:ea typeface="SimSun" pitchFamily="2" charset="-122"/>
              </a:endParaRPr>
            </a:p>
          </p:txBody>
        </p:sp>
        <p:sp>
          <p:nvSpPr>
            <p:cNvPr id="80965" name="Rectangle 1093"/>
            <p:cNvSpPr>
              <a:spLocks noChangeArrowheads="1"/>
            </p:cNvSpPr>
            <p:nvPr/>
          </p:nvSpPr>
          <p:spPr bwMode="auto">
            <a:xfrm>
              <a:off x="1023" y="2074"/>
              <a:ext cx="1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15</a:t>
              </a:r>
              <a:endParaRPr lang="zh-CN" altLang="en-US" sz="3200" b="1">
                <a:solidFill>
                  <a:srgbClr val="FFFFFF"/>
                </a:solidFill>
                <a:latin typeface="Trebuchet MS" pitchFamily="34" charset="0"/>
                <a:ea typeface="SimSun" pitchFamily="2" charset="-122"/>
              </a:endParaRPr>
            </a:p>
          </p:txBody>
        </p:sp>
        <p:sp>
          <p:nvSpPr>
            <p:cNvPr id="80966" name="Rectangle 1094"/>
            <p:cNvSpPr>
              <a:spLocks noChangeArrowheads="1"/>
            </p:cNvSpPr>
            <p:nvPr/>
          </p:nvSpPr>
          <p:spPr bwMode="auto">
            <a:xfrm>
              <a:off x="1023" y="1658"/>
              <a:ext cx="15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20</a:t>
              </a:r>
              <a:endParaRPr lang="zh-CN" altLang="en-US" sz="3200" b="1">
                <a:solidFill>
                  <a:srgbClr val="FFFFFF"/>
                </a:solidFill>
                <a:latin typeface="Trebuchet MS" pitchFamily="34" charset="0"/>
                <a:ea typeface="SimSun" pitchFamily="2" charset="-122"/>
              </a:endParaRPr>
            </a:p>
          </p:txBody>
        </p:sp>
        <p:sp>
          <p:nvSpPr>
            <p:cNvPr id="80967" name="Rectangle 1095"/>
            <p:cNvSpPr>
              <a:spLocks noChangeArrowheads="1"/>
            </p:cNvSpPr>
            <p:nvPr/>
          </p:nvSpPr>
          <p:spPr bwMode="auto">
            <a:xfrm>
              <a:off x="1023" y="1230"/>
              <a:ext cx="1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b="1">
                  <a:solidFill>
                    <a:srgbClr val="FFFFFF"/>
                  </a:solidFill>
                  <a:ea typeface="SimSun" pitchFamily="2" charset="-122"/>
                </a:rPr>
                <a:t>25</a:t>
              </a:r>
              <a:endParaRPr lang="zh-CN" altLang="en-US" b="1">
                <a:solidFill>
                  <a:srgbClr val="FFFFFF"/>
                </a:solidFill>
                <a:latin typeface="Trebuchet MS" pitchFamily="34" charset="0"/>
                <a:ea typeface="SimSun" pitchFamily="2" charset="-122"/>
              </a:endParaRPr>
            </a:p>
          </p:txBody>
        </p:sp>
        <p:sp>
          <p:nvSpPr>
            <p:cNvPr id="80968" name="Rectangle 1096"/>
            <p:cNvSpPr>
              <a:spLocks noChangeArrowheads="1"/>
            </p:cNvSpPr>
            <p:nvPr/>
          </p:nvSpPr>
          <p:spPr bwMode="auto">
            <a:xfrm>
              <a:off x="1358"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dirty="0">
                  <a:solidFill>
                    <a:srgbClr val="FFFFFF"/>
                  </a:solidFill>
                  <a:ea typeface="SimSun" pitchFamily="2" charset="-122"/>
                </a:rPr>
                <a:t>15-19</a:t>
              </a:r>
              <a:endParaRPr lang="zh-CN" altLang="en-US" sz="3200" b="1" dirty="0">
                <a:solidFill>
                  <a:srgbClr val="FFFFFF"/>
                </a:solidFill>
                <a:latin typeface="Trebuchet MS" pitchFamily="34" charset="0"/>
                <a:ea typeface="SimSun" pitchFamily="2" charset="-122"/>
              </a:endParaRPr>
            </a:p>
          </p:txBody>
        </p:sp>
        <p:sp>
          <p:nvSpPr>
            <p:cNvPr id="80969" name="Rectangle 1097"/>
            <p:cNvSpPr>
              <a:spLocks noChangeArrowheads="1"/>
            </p:cNvSpPr>
            <p:nvPr/>
          </p:nvSpPr>
          <p:spPr bwMode="auto">
            <a:xfrm>
              <a:off x="1684" y="3484"/>
              <a:ext cx="23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20-24</a:t>
              </a:r>
              <a:endParaRPr lang="zh-CN" altLang="en-US" sz="3200" b="1">
                <a:solidFill>
                  <a:srgbClr val="FFFFFF"/>
                </a:solidFill>
                <a:latin typeface="Trebuchet MS" pitchFamily="34" charset="0"/>
                <a:ea typeface="SimSun" pitchFamily="2" charset="-122"/>
              </a:endParaRPr>
            </a:p>
          </p:txBody>
        </p:sp>
        <p:sp>
          <p:nvSpPr>
            <p:cNvPr id="80970" name="Rectangle 1098"/>
            <p:cNvSpPr>
              <a:spLocks noChangeArrowheads="1"/>
            </p:cNvSpPr>
            <p:nvPr/>
          </p:nvSpPr>
          <p:spPr bwMode="auto">
            <a:xfrm>
              <a:off x="2009"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25-29</a:t>
              </a:r>
              <a:endParaRPr lang="zh-CN" altLang="en-US" sz="3200" b="1">
                <a:solidFill>
                  <a:srgbClr val="FFFFFF"/>
                </a:solidFill>
                <a:latin typeface="Trebuchet MS" pitchFamily="34" charset="0"/>
                <a:ea typeface="SimSun" pitchFamily="2" charset="-122"/>
              </a:endParaRPr>
            </a:p>
          </p:txBody>
        </p:sp>
        <p:sp>
          <p:nvSpPr>
            <p:cNvPr id="80971" name="Rectangle 1099"/>
            <p:cNvSpPr>
              <a:spLocks noChangeArrowheads="1"/>
            </p:cNvSpPr>
            <p:nvPr/>
          </p:nvSpPr>
          <p:spPr bwMode="auto">
            <a:xfrm>
              <a:off x="2334" y="3484"/>
              <a:ext cx="23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30-34</a:t>
              </a:r>
              <a:endParaRPr lang="zh-CN" altLang="en-US" sz="3200" b="1">
                <a:solidFill>
                  <a:srgbClr val="FFFFFF"/>
                </a:solidFill>
                <a:latin typeface="Trebuchet MS" pitchFamily="34" charset="0"/>
                <a:ea typeface="SimSun" pitchFamily="2" charset="-122"/>
              </a:endParaRPr>
            </a:p>
          </p:txBody>
        </p:sp>
        <p:sp>
          <p:nvSpPr>
            <p:cNvPr id="80972" name="Rectangle 1100"/>
            <p:cNvSpPr>
              <a:spLocks noChangeArrowheads="1"/>
            </p:cNvSpPr>
            <p:nvPr/>
          </p:nvSpPr>
          <p:spPr bwMode="auto">
            <a:xfrm>
              <a:off x="2659"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35-39</a:t>
              </a:r>
              <a:endParaRPr lang="zh-CN" altLang="en-US" sz="3200" b="1">
                <a:solidFill>
                  <a:srgbClr val="FFFFFF"/>
                </a:solidFill>
                <a:latin typeface="Trebuchet MS" pitchFamily="34" charset="0"/>
                <a:ea typeface="SimSun" pitchFamily="2" charset="-122"/>
              </a:endParaRPr>
            </a:p>
          </p:txBody>
        </p:sp>
        <p:sp>
          <p:nvSpPr>
            <p:cNvPr id="80973" name="Rectangle 1101"/>
            <p:cNvSpPr>
              <a:spLocks noChangeArrowheads="1"/>
            </p:cNvSpPr>
            <p:nvPr/>
          </p:nvSpPr>
          <p:spPr bwMode="auto">
            <a:xfrm>
              <a:off x="2983"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40-44</a:t>
              </a:r>
              <a:endParaRPr lang="zh-CN" altLang="en-US" sz="3200" b="1">
                <a:solidFill>
                  <a:srgbClr val="FFFFFF"/>
                </a:solidFill>
                <a:latin typeface="Trebuchet MS" pitchFamily="34" charset="0"/>
                <a:ea typeface="SimSun" pitchFamily="2" charset="-122"/>
              </a:endParaRPr>
            </a:p>
          </p:txBody>
        </p:sp>
        <p:sp>
          <p:nvSpPr>
            <p:cNvPr id="80974" name="Rectangle 1102"/>
            <p:cNvSpPr>
              <a:spLocks noChangeArrowheads="1"/>
            </p:cNvSpPr>
            <p:nvPr/>
          </p:nvSpPr>
          <p:spPr bwMode="auto">
            <a:xfrm>
              <a:off x="3303"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45-49</a:t>
              </a:r>
              <a:endParaRPr lang="zh-CN" altLang="en-US" sz="3200" b="1">
                <a:solidFill>
                  <a:srgbClr val="FFFFFF"/>
                </a:solidFill>
                <a:latin typeface="Trebuchet MS" pitchFamily="34" charset="0"/>
                <a:ea typeface="SimSun" pitchFamily="2" charset="-122"/>
              </a:endParaRPr>
            </a:p>
          </p:txBody>
        </p:sp>
        <p:sp>
          <p:nvSpPr>
            <p:cNvPr id="80975" name="Rectangle 1103"/>
            <p:cNvSpPr>
              <a:spLocks noChangeArrowheads="1"/>
            </p:cNvSpPr>
            <p:nvPr/>
          </p:nvSpPr>
          <p:spPr bwMode="auto">
            <a:xfrm>
              <a:off x="3628" y="3484"/>
              <a:ext cx="23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50-54</a:t>
              </a:r>
              <a:endParaRPr lang="zh-CN" altLang="en-US" sz="3200" b="1">
                <a:solidFill>
                  <a:srgbClr val="FFFFFF"/>
                </a:solidFill>
                <a:latin typeface="Trebuchet MS" pitchFamily="34" charset="0"/>
                <a:ea typeface="SimSun" pitchFamily="2" charset="-122"/>
              </a:endParaRPr>
            </a:p>
          </p:txBody>
        </p:sp>
        <p:sp>
          <p:nvSpPr>
            <p:cNvPr id="80976" name="Rectangle 1104"/>
            <p:cNvSpPr>
              <a:spLocks noChangeArrowheads="1"/>
            </p:cNvSpPr>
            <p:nvPr/>
          </p:nvSpPr>
          <p:spPr bwMode="auto">
            <a:xfrm>
              <a:off x="3953" y="3484"/>
              <a:ext cx="23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55-59</a:t>
              </a:r>
              <a:endParaRPr lang="zh-CN" altLang="en-US" sz="3200" b="1">
                <a:solidFill>
                  <a:srgbClr val="FFFFFF"/>
                </a:solidFill>
                <a:latin typeface="Trebuchet MS" pitchFamily="34" charset="0"/>
                <a:ea typeface="SimSun" pitchFamily="2" charset="-122"/>
              </a:endParaRPr>
            </a:p>
          </p:txBody>
        </p:sp>
        <p:sp>
          <p:nvSpPr>
            <p:cNvPr id="80977" name="Rectangle 1105"/>
            <p:cNvSpPr>
              <a:spLocks noChangeArrowheads="1"/>
            </p:cNvSpPr>
            <p:nvPr/>
          </p:nvSpPr>
          <p:spPr bwMode="auto">
            <a:xfrm>
              <a:off x="4277" y="3484"/>
              <a:ext cx="23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60-64</a:t>
              </a:r>
              <a:endParaRPr lang="zh-CN" altLang="en-US" sz="3200" b="1">
                <a:solidFill>
                  <a:srgbClr val="FFFFFF"/>
                </a:solidFill>
                <a:latin typeface="Trebuchet MS" pitchFamily="34" charset="0"/>
                <a:ea typeface="SimSun" pitchFamily="2" charset="-122"/>
              </a:endParaRPr>
            </a:p>
          </p:txBody>
        </p:sp>
        <p:sp>
          <p:nvSpPr>
            <p:cNvPr id="80978" name="Rectangle 1106"/>
            <p:cNvSpPr>
              <a:spLocks noChangeArrowheads="1"/>
            </p:cNvSpPr>
            <p:nvPr/>
          </p:nvSpPr>
          <p:spPr bwMode="auto">
            <a:xfrm>
              <a:off x="4642" y="3484"/>
              <a:ext cx="155"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200" b="1">
                  <a:solidFill>
                    <a:srgbClr val="FFFFFF"/>
                  </a:solidFill>
                  <a:ea typeface="SimSun" pitchFamily="2" charset="-122"/>
                </a:rPr>
                <a:t>&gt;65</a:t>
              </a:r>
              <a:endParaRPr lang="zh-CN" altLang="en-US" sz="3200" b="1">
                <a:solidFill>
                  <a:srgbClr val="FFFFFF"/>
                </a:solidFill>
                <a:latin typeface="Trebuchet MS" pitchFamily="34" charset="0"/>
                <a:ea typeface="SimSun" pitchFamily="2" charset="-122"/>
              </a:endParaRPr>
            </a:p>
          </p:txBody>
        </p:sp>
        <p:sp>
          <p:nvSpPr>
            <p:cNvPr id="80979" name="Rectangle 1107"/>
            <p:cNvSpPr>
              <a:spLocks noChangeArrowheads="1"/>
            </p:cNvSpPr>
            <p:nvPr/>
          </p:nvSpPr>
          <p:spPr bwMode="auto">
            <a:xfrm>
              <a:off x="2732" y="3623"/>
              <a:ext cx="75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b="1">
                  <a:solidFill>
                    <a:srgbClr val="FFFFFF"/>
                  </a:solidFill>
                  <a:ea typeface="SimSun" pitchFamily="2" charset="-122"/>
                </a:rPr>
                <a:t>Age (years)</a:t>
              </a:r>
              <a:endParaRPr lang="en-US" altLang="zh-CN" sz="3200" b="1">
                <a:solidFill>
                  <a:srgbClr val="FFFFFF"/>
                </a:solidFill>
                <a:latin typeface="Trebuchet MS" pitchFamily="34" charset="0"/>
                <a:ea typeface="SimSun" pitchFamily="2" charset="-122"/>
              </a:endParaRPr>
            </a:p>
          </p:txBody>
        </p:sp>
        <p:sp>
          <p:nvSpPr>
            <p:cNvPr id="80980" name="Rectangle 1108"/>
            <p:cNvSpPr>
              <a:spLocks noChangeArrowheads="1"/>
            </p:cNvSpPr>
            <p:nvPr/>
          </p:nvSpPr>
          <p:spPr bwMode="auto">
            <a:xfrm rot="-5400000">
              <a:off x="244" y="2139"/>
              <a:ext cx="121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b="1">
                  <a:solidFill>
                    <a:srgbClr val="FFFFFF"/>
                  </a:solidFill>
                  <a:ea typeface="SimSun" pitchFamily="2" charset="-122"/>
                </a:rPr>
                <a:t>HPV Prevalence (%)</a:t>
              </a:r>
            </a:p>
          </p:txBody>
        </p:sp>
        <p:sp>
          <p:nvSpPr>
            <p:cNvPr id="80981" name="Rectangle 1109"/>
            <p:cNvSpPr>
              <a:spLocks noChangeArrowheads="1"/>
            </p:cNvSpPr>
            <p:nvPr/>
          </p:nvSpPr>
          <p:spPr bwMode="auto">
            <a:xfrm>
              <a:off x="5075" y="3333"/>
              <a:ext cx="5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0</a:t>
              </a:r>
              <a:endParaRPr lang="zh-CN" altLang="en-US" sz="3200" b="1">
                <a:solidFill>
                  <a:srgbClr val="FFFFFF"/>
                </a:solidFill>
                <a:latin typeface="Trebuchet MS" pitchFamily="34" charset="0"/>
                <a:ea typeface="SimSun" pitchFamily="2" charset="-122"/>
              </a:endParaRPr>
            </a:p>
          </p:txBody>
        </p:sp>
        <p:sp>
          <p:nvSpPr>
            <p:cNvPr id="80982" name="Rectangle 1110"/>
            <p:cNvSpPr>
              <a:spLocks noChangeArrowheads="1"/>
            </p:cNvSpPr>
            <p:nvPr/>
          </p:nvSpPr>
          <p:spPr bwMode="auto">
            <a:xfrm>
              <a:off x="5074" y="3122"/>
              <a:ext cx="5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2</a:t>
              </a:r>
              <a:endParaRPr lang="zh-CN" altLang="en-US" sz="3200" b="1">
                <a:solidFill>
                  <a:srgbClr val="FFFFFF"/>
                </a:solidFill>
                <a:latin typeface="Trebuchet MS" pitchFamily="34" charset="0"/>
                <a:ea typeface="SimSun" pitchFamily="2" charset="-122"/>
              </a:endParaRPr>
            </a:p>
          </p:txBody>
        </p:sp>
        <p:sp>
          <p:nvSpPr>
            <p:cNvPr id="80983" name="Rectangle 1111"/>
            <p:cNvSpPr>
              <a:spLocks noChangeArrowheads="1"/>
            </p:cNvSpPr>
            <p:nvPr/>
          </p:nvSpPr>
          <p:spPr bwMode="auto">
            <a:xfrm>
              <a:off x="5074" y="2918"/>
              <a:ext cx="5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4</a:t>
              </a:r>
              <a:endParaRPr lang="zh-CN" altLang="en-US" sz="3200" b="1">
                <a:solidFill>
                  <a:srgbClr val="FFFFFF"/>
                </a:solidFill>
                <a:latin typeface="Trebuchet MS" pitchFamily="34" charset="0"/>
                <a:ea typeface="SimSun" pitchFamily="2" charset="-122"/>
              </a:endParaRPr>
            </a:p>
          </p:txBody>
        </p:sp>
        <p:sp>
          <p:nvSpPr>
            <p:cNvPr id="80984" name="Rectangle 1112"/>
            <p:cNvSpPr>
              <a:spLocks noChangeArrowheads="1"/>
            </p:cNvSpPr>
            <p:nvPr/>
          </p:nvSpPr>
          <p:spPr bwMode="auto">
            <a:xfrm>
              <a:off x="5074" y="2706"/>
              <a:ext cx="5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6</a:t>
              </a:r>
              <a:endParaRPr lang="zh-CN" altLang="en-US" sz="3200" b="1">
                <a:solidFill>
                  <a:srgbClr val="FFFFFF"/>
                </a:solidFill>
                <a:latin typeface="Trebuchet MS" pitchFamily="34" charset="0"/>
                <a:ea typeface="SimSun" pitchFamily="2" charset="-122"/>
              </a:endParaRPr>
            </a:p>
          </p:txBody>
        </p:sp>
        <p:sp>
          <p:nvSpPr>
            <p:cNvPr id="80985" name="Rectangle 1113"/>
            <p:cNvSpPr>
              <a:spLocks noChangeArrowheads="1"/>
            </p:cNvSpPr>
            <p:nvPr/>
          </p:nvSpPr>
          <p:spPr bwMode="auto">
            <a:xfrm>
              <a:off x="5074" y="2502"/>
              <a:ext cx="5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8</a:t>
              </a:r>
              <a:endParaRPr lang="zh-CN" altLang="en-US" sz="3200" b="1">
                <a:solidFill>
                  <a:srgbClr val="FFFFFF"/>
                </a:solidFill>
                <a:latin typeface="Trebuchet MS" pitchFamily="34" charset="0"/>
                <a:ea typeface="SimSun" pitchFamily="2" charset="-122"/>
              </a:endParaRPr>
            </a:p>
          </p:txBody>
        </p:sp>
        <p:sp>
          <p:nvSpPr>
            <p:cNvPr id="80986" name="Rectangle 1114"/>
            <p:cNvSpPr>
              <a:spLocks noChangeArrowheads="1"/>
            </p:cNvSpPr>
            <p:nvPr/>
          </p:nvSpPr>
          <p:spPr bwMode="auto">
            <a:xfrm>
              <a:off x="5019" y="2291"/>
              <a:ext cx="11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10</a:t>
              </a:r>
              <a:endParaRPr lang="zh-CN" altLang="en-US" sz="3200" b="1">
                <a:solidFill>
                  <a:srgbClr val="FFFFFF"/>
                </a:solidFill>
                <a:latin typeface="Trebuchet MS" pitchFamily="34" charset="0"/>
                <a:ea typeface="SimSun" pitchFamily="2" charset="-122"/>
              </a:endParaRPr>
            </a:p>
          </p:txBody>
        </p:sp>
        <p:sp>
          <p:nvSpPr>
            <p:cNvPr id="80987" name="Rectangle 1115"/>
            <p:cNvSpPr>
              <a:spLocks noChangeArrowheads="1"/>
            </p:cNvSpPr>
            <p:nvPr/>
          </p:nvSpPr>
          <p:spPr bwMode="auto">
            <a:xfrm>
              <a:off x="5019" y="2080"/>
              <a:ext cx="11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12</a:t>
              </a:r>
              <a:endParaRPr lang="zh-CN" altLang="en-US" sz="3200" b="1">
                <a:solidFill>
                  <a:srgbClr val="FFFFFF"/>
                </a:solidFill>
                <a:latin typeface="Trebuchet MS" pitchFamily="34" charset="0"/>
                <a:ea typeface="SimSun" pitchFamily="2" charset="-122"/>
              </a:endParaRPr>
            </a:p>
          </p:txBody>
        </p:sp>
        <p:sp>
          <p:nvSpPr>
            <p:cNvPr id="80988" name="Rectangle 1116"/>
            <p:cNvSpPr>
              <a:spLocks noChangeArrowheads="1"/>
            </p:cNvSpPr>
            <p:nvPr/>
          </p:nvSpPr>
          <p:spPr bwMode="auto">
            <a:xfrm>
              <a:off x="5019" y="1875"/>
              <a:ext cx="11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14</a:t>
              </a:r>
              <a:endParaRPr lang="zh-CN" altLang="en-US" sz="3200" b="1">
                <a:solidFill>
                  <a:srgbClr val="FFFFFF"/>
                </a:solidFill>
                <a:latin typeface="Trebuchet MS" pitchFamily="34" charset="0"/>
                <a:ea typeface="SimSun" pitchFamily="2" charset="-122"/>
              </a:endParaRPr>
            </a:p>
          </p:txBody>
        </p:sp>
        <p:sp>
          <p:nvSpPr>
            <p:cNvPr id="80989" name="Rectangle 1117"/>
            <p:cNvSpPr>
              <a:spLocks noChangeArrowheads="1"/>
            </p:cNvSpPr>
            <p:nvPr/>
          </p:nvSpPr>
          <p:spPr bwMode="auto">
            <a:xfrm>
              <a:off x="5019" y="1664"/>
              <a:ext cx="11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16</a:t>
              </a:r>
              <a:endParaRPr lang="zh-CN" altLang="en-US" sz="3200" b="1">
                <a:solidFill>
                  <a:srgbClr val="FFFFFF"/>
                </a:solidFill>
                <a:latin typeface="Trebuchet MS" pitchFamily="34" charset="0"/>
                <a:ea typeface="SimSun" pitchFamily="2" charset="-122"/>
              </a:endParaRPr>
            </a:p>
          </p:txBody>
        </p:sp>
        <p:sp>
          <p:nvSpPr>
            <p:cNvPr id="80990" name="Rectangle 1118"/>
            <p:cNvSpPr>
              <a:spLocks noChangeArrowheads="1"/>
            </p:cNvSpPr>
            <p:nvPr/>
          </p:nvSpPr>
          <p:spPr bwMode="auto">
            <a:xfrm>
              <a:off x="5019" y="1459"/>
              <a:ext cx="11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18</a:t>
              </a:r>
              <a:endParaRPr lang="zh-CN" altLang="en-US" sz="3200" b="1">
                <a:solidFill>
                  <a:srgbClr val="FFFFFF"/>
                </a:solidFill>
                <a:latin typeface="Trebuchet MS" pitchFamily="34" charset="0"/>
                <a:ea typeface="SimSun" pitchFamily="2" charset="-122"/>
              </a:endParaRPr>
            </a:p>
          </p:txBody>
        </p:sp>
        <p:sp>
          <p:nvSpPr>
            <p:cNvPr id="80991" name="Rectangle 1119"/>
            <p:cNvSpPr>
              <a:spLocks noChangeArrowheads="1"/>
            </p:cNvSpPr>
            <p:nvPr/>
          </p:nvSpPr>
          <p:spPr bwMode="auto">
            <a:xfrm>
              <a:off x="5019" y="1248"/>
              <a:ext cx="11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1">
                  <a:solidFill>
                    <a:srgbClr val="FFFFFF"/>
                  </a:solidFill>
                  <a:ea typeface="SimSun" pitchFamily="2" charset="-122"/>
                </a:rPr>
                <a:t>20</a:t>
              </a:r>
              <a:endParaRPr lang="zh-CN" altLang="en-US" sz="3200" b="1">
                <a:solidFill>
                  <a:srgbClr val="FFFFFF"/>
                </a:solidFill>
                <a:latin typeface="Trebuchet MS" pitchFamily="34" charset="0"/>
                <a:ea typeface="SimSun" pitchFamily="2" charset="-122"/>
              </a:endParaRPr>
            </a:p>
          </p:txBody>
        </p:sp>
        <p:sp>
          <p:nvSpPr>
            <p:cNvPr id="80992" name="Rectangle 1120"/>
            <p:cNvSpPr>
              <a:spLocks noChangeArrowheads="1"/>
            </p:cNvSpPr>
            <p:nvPr/>
          </p:nvSpPr>
          <p:spPr bwMode="auto">
            <a:xfrm>
              <a:off x="3343" y="2688"/>
              <a:ext cx="497"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b="1">
                  <a:solidFill>
                    <a:srgbClr val="FFFFFF"/>
                  </a:solidFill>
                  <a:ea typeface="SimSun" pitchFamily="2" charset="-122"/>
                </a:rPr>
                <a:t>HPV</a:t>
              </a:r>
              <a:endParaRPr lang="en-US" altLang="zh-CN" b="1">
                <a:solidFill>
                  <a:srgbClr val="FFFFFF"/>
                </a:solidFill>
                <a:latin typeface="Trebuchet MS" pitchFamily="34" charset="0"/>
                <a:ea typeface="SimSun" pitchFamily="2" charset="-122"/>
              </a:endParaRPr>
            </a:p>
          </p:txBody>
        </p:sp>
        <p:sp>
          <p:nvSpPr>
            <p:cNvPr id="80993" name="Rectangle 1121"/>
            <p:cNvSpPr>
              <a:spLocks noChangeArrowheads="1"/>
            </p:cNvSpPr>
            <p:nvPr/>
          </p:nvSpPr>
          <p:spPr bwMode="auto">
            <a:xfrm>
              <a:off x="5379" y="1539"/>
              <a:ext cx="7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94" name="Rectangle 1122"/>
            <p:cNvSpPr>
              <a:spLocks noChangeArrowheads="1"/>
            </p:cNvSpPr>
            <p:nvPr/>
          </p:nvSpPr>
          <p:spPr bwMode="auto">
            <a:xfrm>
              <a:off x="2880" y="1440"/>
              <a:ext cx="124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b="1">
                  <a:solidFill>
                    <a:srgbClr val="FFFFFF"/>
                  </a:solidFill>
                  <a:ea typeface="SimSun" pitchFamily="2" charset="-122"/>
                </a:rPr>
                <a:t>Cervical Cancer</a:t>
              </a:r>
              <a:endParaRPr lang="en-US" altLang="zh-CN" b="1">
                <a:solidFill>
                  <a:srgbClr val="FFFFFF"/>
                </a:solidFill>
                <a:latin typeface="Trebuchet MS" pitchFamily="34" charset="0"/>
                <a:ea typeface="SimSun" pitchFamily="2" charset="-122"/>
              </a:endParaRPr>
            </a:p>
          </p:txBody>
        </p:sp>
        <p:sp>
          <p:nvSpPr>
            <p:cNvPr id="80995" name="Rectangle 1123"/>
            <p:cNvSpPr>
              <a:spLocks noChangeArrowheads="1"/>
            </p:cNvSpPr>
            <p:nvPr/>
          </p:nvSpPr>
          <p:spPr bwMode="auto">
            <a:xfrm>
              <a:off x="5145" y="1634"/>
              <a:ext cx="253" cy="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en-GB" altLang="en-US"/>
            </a:p>
          </p:txBody>
        </p:sp>
        <p:sp>
          <p:nvSpPr>
            <p:cNvPr id="80996" name="Text Box 1124"/>
            <p:cNvSpPr txBox="1">
              <a:spLocks noChangeArrowheads="1"/>
            </p:cNvSpPr>
            <p:nvPr/>
          </p:nvSpPr>
          <p:spPr bwMode="auto">
            <a:xfrm>
              <a:off x="432" y="3822"/>
              <a:ext cx="5346"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0325">
                  <a:solidFill>
                    <a:srgbClr val="000000"/>
                  </a:solidFill>
                  <a:miter lim="800000"/>
                  <a:headEnd/>
                  <a:tailEnd/>
                </a14:hiddenLine>
              </a:ext>
            </a:extLst>
          </p:spPr>
          <p:txBody>
            <a:bodyPr anchor="ct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a:solidFill>
                    <a:srgbClr val="FFFFFF"/>
                  </a:solidFill>
                  <a:latin typeface="Trebuchet MS" pitchFamily="34" charset="0"/>
                  <a:ea typeface="SimSun" pitchFamily="2" charset="-122"/>
                </a:rPr>
                <a:t>Sources: NCI SEER Data, 1990-94;    Melkert et al., 1993. Int J Canc 53:919.</a:t>
              </a:r>
            </a:p>
          </p:txBody>
        </p:sp>
        <p:sp>
          <p:nvSpPr>
            <p:cNvPr id="80997" name="Line 1125"/>
            <p:cNvSpPr>
              <a:spLocks noChangeShapeType="1"/>
            </p:cNvSpPr>
            <p:nvPr/>
          </p:nvSpPr>
          <p:spPr bwMode="auto">
            <a:xfrm flipV="1">
              <a:off x="2256" y="1452"/>
              <a:ext cx="0" cy="1920"/>
            </a:xfrm>
            <a:prstGeom prst="line">
              <a:avLst/>
            </a:prstGeom>
            <a:noFill/>
            <a:ln w="28575">
              <a:solidFill>
                <a:srgbClr val="CCFF99"/>
              </a:solidFill>
              <a:round/>
              <a:headEnd/>
              <a:tailEnd/>
            </a:ln>
            <a:extLst>
              <a:ext uri="{909E8E84-426E-40DD-AFC4-6F175D3DCCD1}">
                <a14:hiddenFill xmlns:a14="http://schemas.microsoft.com/office/drawing/2010/main">
                  <a:noFill/>
                </a14:hiddenFill>
              </a:ext>
            </a:extLst>
          </p:spPr>
          <p:txBody>
            <a:bodyPr wrap="none" lIns="92075" tIns="46038" rIns="92075" bIns="46038" anchor="ctr"/>
            <a:lstStyle/>
            <a:p>
              <a:endParaRPr lang="en-NZ"/>
            </a:p>
          </p:txBody>
        </p:sp>
        <p:sp>
          <p:nvSpPr>
            <p:cNvPr id="80998" name="Line 1126"/>
            <p:cNvSpPr>
              <a:spLocks noChangeShapeType="1"/>
            </p:cNvSpPr>
            <p:nvPr/>
          </p:nvSpPr>
          <p:spPr bwMode="auto">
            <a:xfrm>
              <a:off x="1230" y="2592"/>
              <a:ext cx="30" cy="1"/>
            </a:xfrm>
            <a:prstGeom prst="line">
              <a:avLst/>
            </a:prstGeom>
            <a:noFill/>
            <a:ln w="60325">
              <a:solidFill>
                <a:srgbClr val="FFFFFF"/>
              </a:solidFill>
              <a:round/>
              <a:headEnd/>
              <a:tailEnd/>
            </a:ln>
            <a:extLst>
              <a:ext uri="{909E8E84-426E-40DD-AFC4-6F175D3DCCD1}">
                <a14:hiddenFill xmlns:a14="http://schemas.microsoft.com/office/drawing/2010/main">
                  <a:noFill/>
                </a14:hiddenFill>
              </a:ext>
            </a:extLst>
          </p:spPr>
          <p:txBody>
            <a:bodyPr/>
            <a:lstStyle/>
            <a:p>
              <a:endParaRPr lang="en-NZ"/>
            </a:p>
          </p:txBody>
        </p:sp>
      </p:grpSp>
      <p:sp>
        <p:nvSpPr>
          <p:cNvPr id="898151" name="Rectangle 1127"/>
          <p:cNvSpPr>
            <a:spLocks noGrp="1" noChangeArrowheads="1"/>
          </p:cNvSpPr>
          <p:nvPr>
            <p:ph type="title" idx="4294967295"/>
          </p:nvPr>
        </p:nvSpPr>
        <p:spPr>
          <a:xfrm>
            <a:off x="0" y="0"/>
            <a:ext cx="9144000" cy="1143000"/>
          </a:xfrm>
        </p:spPr>
        <p:txBody>
          <a:bodyPr>
            <a:normAutofit/>
          </a:bodyPr>
          <a:lstStyle/>
          <a:p>
            <a:r>
              <a:rPr lang="en-US" altLang="zh-CN" sz="3200">
                <a:ea typeface="SimSun" pitchFamily="2" charset="-122"/>
              </a:rPr>
              <a:t>Relationship of Age to HPV Prevalence and Incidence of Cervical Cancer</a:t>
            </a:r>
          </a:p>
        </p:txBody>
      </p:sp>
      <p:sp>
        <p:nvSpPr>
          <p:cNvPr id="81000" name="FlagCount" hidden="1">
            <a:hlinkClick r:id="rId3"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00"/>
            </a:schemeClr>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sz="1400" b="1"/>
              <a:t>0</a:t>
            </a:r>
          </a:p>
        </p:txBody>
      </p:sp>
    </p:spTree>
    <p:extLst>
      <p:ext uri="{BB962C8B-B14F-4D97-AF65-F5344CB8AC3E}">
        <p14:creationId xmlns:p14="http://schemas.microsoft.com/office/powerpoint/2010/main" val="1805259899"/>
      </p:ext>
    </p:extLst>
  </p:cSld>
  <p:clrMapOvr>
    <a:masterClrMapping/>
  </p:clrMapOvr>
  <p:transition advTm="63776"/>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 y="1196975"/>
            <a:ext cx="9158288" cy="5183188"/>
          </a:xfrm>
          <a:prstGeom prst="rect">
            <a:avLst/>
          </a:prstGeom>
          <a:gradFill rotWithShape="1">
            <a:gsLst>
              <a:gs pos="0">
                <a:srgbClr val="5781D5"/>
              </a:gs>
              <a:gs pos="100000">
                <a:srgbClr val="234589"/>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it-IT" altLang="en-US">
              <a:latin typeface="Arial" pitchFamily="34" charset="0"/>
            </a:endParaRP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268413"/>
            <a:ext cx="7422779" cy="507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0" name="Text Box 4"/>
          <p:cNvSpPr txBox="1">
            <a:spLocks noChangeArrowheads="1"/>
          </p:cNvSpPr>
          <p:nvPr/>
        </p:nvSpPr>
        <p:spPr bwMode="auto">
          <a:xfrm>
            <a:off x="1185863" y="5772150"/>
            <a:ext cx="1920875" cy="476250"/>
          </a:xfrm>
          <a:prstGeom prst="rect">
            <a:avLst/>
          </a:prstGeom>
          <a:solidFill>
            <a:srgbClr val="4170CF"/>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lgn="ctr" eaLnBrk="0" hangingPunct="0">
              <a:lnSpc>
                <a:spcPct val="90000"/>
              </a:lnSpc>
              <a:buClr>
                <a:srgbClr val="3399FF"/>
              </a:buClr>
              <a:buSzPct val="110000"/>
              <a:buFont typeface="Wingdings" pitchFamily="2" charset="2"/>
              <a:buNone/>
            </a:pPr>
            <a:r>
              <a:rPr lang="en-US" altLang="en-US" sz="1700" b="1">
                <a:latin typeface="Arial" pitchFamily="34" charset="0"/>
                <a:cs typeface="Arial" pitchFamily="34" charset="0"/>
              </a:rPr>
              <a:t>Central/South America</a:t>
            </a:r>
          </a:p>
        </p:txBody>
      </p:sp>
      <p:sp>
        <p:nvSpPr>
          <p:cNvPr id="9221" name="Text Box 5"/>
          <p:cNvSpPr txBox="1">
            <a:spLocks noChangeArrowheads="1"/>
          </p:cNvSpPr>
          <p:nvPr/>
        </p:nvSpPr>
        <p:spPr bwMode="auto">
          <a:xfrm>
            <a:off x="3733800" y="4829175"/>
            <a:ext cx="1600200" cy="339725"/>
          </a:xfrm>
          <a:prstGeom prst="rect">
            <a:avLst/>
          </a:prstGeom>
          <a:solidFill>
            <a:srgbClr val="4170CF"/>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lgn="ctr" eaLnBrk="0" hangingPunct="0">
              <a:lnSpc>
                <a:spcPct val="90000"/>
              </a:lnSpc>
              <a:buClr>
                <a:srgbClr val="3399FF"/>
              </a:buClr>
              <a:buSzPct val="110000"/>
              <a:buFont typeface="Wingdings" pitchFamily="2" charset="2"/>
              <a:buNone/>
            </a:pPr>
            <a:r>
              <a:rPr lang="en-US" altLang="en-US" sz="1700" b="1">
                <a:latin typeface="Arial" pitchFamily="34" charset="0"/>
                <a:cs typeface="Arial" pitchFamily="34" charset="0"/>
              </a:rPr>
              <a:t>Northern Africa</a:t>
            </a:r>
          </a:p>
        </p:txBody>
      </p:sp>
      <p:sp>
        <p:nvSpPr>
          <p:cNvPr id="9222" name="Text Box 6"/>
          <p:cNvSpPr txBox="1">
            <a:spLocks noChangeArrowheads="1"/>
          </p:cNvSpPr>
          <p:nvPr/>
        </p:nvSpPr>
        <p:spPr bwMode="auto">
          <a:xfrm>
            <a:off x="2176463" y="3182938"/>
            <a:ext cx="1576387" cy="461962"/>
          </a:xfrm>
          <a:prstGeom prst="rect">
            <a:avLst/>
          </a:prstGeom>
          <a:solidFill>
            <a:srgbClr val="4170CF"/>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lgn="ctr" eaLnBrk="0" hangingPunct="0">
              <a:lnSpc>
                <a:spcPct val="90000"/>
              </a:lnSpc>
              <a:buClr>
                <a:srgbClr val="3399FF"/>
              </a:buClr>
              <a:buSzPct val="110000"/>
              <a:buFont typeface="Wingdings" pitchFamily="2" charset="2"/>
              <a:buNone/>
            </a:pPr>
            <a:r>
              <a:rPr lang="en-US" altLang="en-US" sz="1700" b="1">
                <a:latin typeface="Arial" pitchFamily="34" charset="0"/>
                <a:cs typeface="Arial" pitchFamily="34" charset="0"/>
              </a:rPr>
              <a:t>North America/</a:t>
            </a:r>
          </a:p>
          <a:p>
            <a:pPr algn="ctr" eaLnBrk="0" hangingPunct="0">
              <a:lnSpc>
                <a:spcPct val="90000"/>
              </a:lnSpc>
              <a:buClr>
                <a:srgbClr val="3399FF"/>
              </a:buClr>
              <a:buSzPct val="110000"/>
              <a:buFont typeface="Wingdings" pitchFamily="2" charset="2"/>
              <a:buNone/>
            </a:pPr>
            <a:r>
              <a:rPr lang="en-US" altLang="en-US" sz="1700" b="1">
                <a:latin typeface="Arial" pitchFamily="34" charset="0"/>
                <a:cs typeface="Arial" pitchFamily="34" charset="0"/>
              </a:rPr>
              <a:t>Europe</a:t>
            </a:r>
          </a:p>
        </p:txBody>
      </p:sp>
      <p:sp>
        <p:nvSpPr>
          <p:cNvPr id="9223" name="Text Box 7"/>
          <p:cNvSpPr txBox="1">
            <a:spLocks noChangeArrowheads="1"/>
          </p:cNvSpPr>
          <p:nvPr/>
        </p:nvSpPr>
        <p:spPr bwMode="auto">
          <a:xfrm>
            <a:off x="5864225" y="4146550"/>
            <a:ext cx="1265238" cy="392113"/>
          </a:xfrm>
          <a:prstGeom prst="rect">
            <a:avLst/>
          </a:prstGeom>
          <a:solidFill>
            <a:srgbClr val="4170CF"/>
          </a:solidFill>
          <a:ln>
            <a:noFill/>
          </a:ln>
          <a:effectLst/>
          <a:extLst>
            <a:ext uri="{91240B29-F687-4F45-9708-019B960494DF}">
              <a14:hiddenLine xmlns:a14="http://schemas.microsoft.com/office/drawing/2010/main" w="9525"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lgn="ctr" eaLnBrk="0" hangingPunct="0">
              <a:lnSpc>
                <a:spcPct val="90000"/>
              </a:lnSpc>
              <a:buClr>
                <a:srgbClr val="3399FF"/>
              </a:buClr>
              <a:buSzPct val="110000"/>
              <a:buFont typeface="Wingdings" pitchFamily="2" charset="2"/>
              <a:buNone/>
            </a:pPr>
            <a:r>
              <a:rPr lang="en-US" altLang="en-US" sz="1700" b="1">
                <a:latin typeface="Arial" pitchFamily="34" charset="0"/>
                <a:cs typeface="Arial" pitchFamily="34" charset="0"/>
              </a:rPr>
              <a:t>South Asia</a:t>
            </a:r>
          </a:p>
        </p:txBody>
      </p:sp>
      <p:grpSp>
        <p:nvGrpSpPr>
          <p:cNvPr id="9224" name="Group 8"/>
          <p:cNvGrpSpPr>
            <a:grpSpLocks/>
          </p:cNvGrpSpPr>
          <p:nvPr/>
        </p:nvGrpSpPr>
        <p:grpSpPr bwMode="auto">
          <a:xfrm>
            <a:off x="7899400" y="1862138"/>
            <a:ext cx="636588" cy="274637"/>
            <a:chOff x="4787" y="1089"/>
            <a:chExt cx="401" cy="173"/>
          </a:xfrm>
        </p:grpSpPr>
        <p:sp>
          <p:nvSpPr>
            <p:cNvPr id="9225" name="Rectangle 9"/>
            <p:cNvSpPr>
              <a:spLocks noChangeArrowheads="1"/>
            </p:cNvSpPr>
            <p:nvPr/>
          </p:nvSpPr>
          <p:spPr bwMode="auto">
            <a:xfrm>
              <a:off x="4787" y="1113"/>
              <a:ext cx="171" cy="135"/>
            </a:xfrm>
            <a:prstGeom prst="rect">
              <a:avLst/>
            </a:prstGeom>
            <a:solidFill>
              <a:srgbClr val="FFFF99"/>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26" name="Text Box 10"/>
            <p:cNvSpPr txBox="1">
              <a:spLocks noChangeArrowheads="1"/>
            </p:cNvSpPr>
            <p:nvPr/>
          </p:nvSpPr>
          <p:spPr bwMode="auto">
            <a:xfrm>
              <a:off x="5028" y="1089"/>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pPr algn="ctr"/>
              <a:r>
                <a:rPr lang="en-US" altLang="en-US" b="1">
                  <a:latin typeface="Arial" pitchFamily="34" charset="0"/>
                  <a:cs typeface="Arial" pitchFamily="34" charset="0"/>
                </a:rPr>
                <a:t>16</a:t>
              </a:r>
            </a:p>
          </p:txBody>
        </p:sp>
      </p:grpSp>
      <p:grpSp>
        <p:nvGrpSpPr>
          <p:cNvPr id="9227" name="Group 11"/>
          <p:cNvGrpSpPr>
            <a:grpSpLocks/>
          </p:cNvGrpSpPr>
          <p:nvPr/>
        </p:nvGrpSpPr>
        <p:grpSpPr bwMode="auto">
          <a:xfrm>
            <a:off x="7899400" y="2243138"/>
            <a:ext cx="642938" cy="274637"/>
            <a:chOff x="4787" y="1413"/>
            <a:chExt cx="405" cy="173"/>
          </a:xfrm>
        </p:grpSpPr>
        <p:sp>
          <p:nvSpPr>
            <p:cNvPr id="9228" name="Rectangle 12"/>
            <p:cNvSpPr>
              <a:spLocks noChangeArrowheads="1"/>
            </p:cNvSpPr>
            <p:nvPr/>
          </p:nvSpPr>
          <p:spPr bwMode="auto">
            <a:xfrm>
              <a:off x="4787" y="1446"/>
              <a:ext cx="171" cy="135"/>
            </a:xfrm>
            <a:prstGeom prst="rect">
              <a:avLst/>
            </a:prstGeom>
            <a:solidFill>
              <a:srgbClr val="FF3300"/>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29" name="Text Box 13"/>
            <p:cNvSpPr txBox="1">
              <a:spLocks noChangeArrowheads="1"/>
            </p:cNvSpPr>
            <p:nvPr/>
          </p:nvSpPr>
          <p:spPr bwMode="auto">
            <a:xfrm>
              <a:off x="5032" y="1413"/>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pPr algn="ctr"/>
              <a:r>
                <a:rPr lang="en-US" altLang="en-US" b="1">
                  <a:latin typeface="Arial" pitchFamily="34" charset="0"/>
                  <a:cs typeface="Arial" pitchFamily="34" charset="0"/>
                </a:rPr>
                <a:t>18</a:t>
              </a:r>
            </a:p>
          </p:txBody>
        </p:sp>
      </p:grpSp>
      <p:grpSp>
        <p:nvGrpSpPr>
          <p:cNvPr id="9230" name="Group 14"/>
          <p:cNvGrpSpPr>
            <a:grpSpLocks/>
          </p:cNvGrpSpPr>
          <p:nvPr/>
        </p:nvGrpSpPr>
        <p:grpSpPr bwMode="auto">
          <a:xfrm>
            <a:off x="7896225" y="2643188"/>
            <a:ext cx="665163" cy="274637"/>
            <a:chOff x="4785" y="1749"/>
            <a:chExt cx="419" cy="173"/>
          </a:xfrm>
        </p:grpSpPr>
        <p:sp>
          <p:nvSpPr>
            <p:cNvPr id="9231" name="Rectangle 15"/>
            <p:cNvSpPr>
              <a:spLocks noChangeArrowheads="1"/>
            </p:cNvSpPr>
            <p:nvPr/>
          </p:nvSpPr>
          <p:spPr bwMode="auto">
            <a:xfrm>
              <a:off x="4785" y="1759"/>
              <a:ext cx="171" cy="135"/>
            </a:xfrm>
            <a:prstGeom prst="rect">
              <a:avLst/>
            </a:prstGeom>
            <a:solidFill>
              <a:srgbClr val="FF9900"/>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32" name="Text Box 16"/>
            <p:cNvSpPr txBox="1">
              <a:spLocks noChangeArrowheads="1"/>
            </p:cNvSpPr>
            <p:nvPr/>
          </p:nvSpPr>
          <p:spPr bwMode="auto">
            <a:xfrm>
              <a:off x="5044" y="1749"/>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pPr algn="ctr"/>
              <a:r>
                <a:rPr lang="en-US" altLang="en-US" b="1">
                  <a:latin typeface="Arial" pitchFamily="34" charset="0"/>
                  <a:cs typeface="Arial" pitchFamily="34" charset="0"/>
                </a:rPr>
                <a:t>45</a:t>
              </a:r>
            </a:p>
          </p:txBody>
        </p:sp>
      </p:grpSp>
      <p:grpSp>
        <p:nvGrpSpPr>
          <p:cNvPr id="9233" name="Group 17"/>
          <p:cNvGrpSpPr>
            <a:grpSpLocks/>
          </p:cNvGrpSpPr>
          <p:nvPr/>
        </p:nvGrpSpPr>
        <p:grpSpPr bwMode="auto">
          <a:xfrm>
            <a:off x="7894638" y="3028950"/>
            <a:ext cx="679450" cy="274638"/>
            <a:chOff x="4640" y="2880"/>
            <a:chExt cx="428" cy="173"/>
          </a:xfrm>
        </p:grpSpPr>
        <p:sp>
          <p:nvSpPr>
            <p:cNvPr id="9234" name="Rectangle 18"/>
            <p:cNvSpPr>
              <a:spLocks noChangeArrowheads="1"/>
            </p:cNvSpPr>
            <p:nvPr/>
          </p:nvSpPr>
          <p:spPr bwMode="auto">
            <a:xfrm>
              <a:off x="4640" y="2909"/>
              <a:ext cx="171" cy="135"/>
            </a:xfrm>
            <a:prstGeom prst="rect">
              <a:avLst/>
            </a:prstGeom>
            <a:solidFill>
              <a:schemeClr val="folHlink"/>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35" name="Text Box 19"/>
            <p:cNvSpPr txBox="1">
              <a:spLocks noChangeArrowheads="1"/>
            </p:cNvSpPr>
            <p:nvPr/>
          </p:nvSpPr>
          <p:spPr bwMode="auto">
            <a:xfrm>
              <a:off x="4908" y="2880"/>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pPr algn="ctr"/>
              <a:r>
                <a:rPr lang="en-US" altLang="en-US" b="1">
                  <a:latin typeface="Arial" pitchFamily="34" charset="0"/>
                  <a:cs typeface="Arial" pitchFamily="34" charset="0"/>
                </a:rPr>
                <a:t>31</a:t>
              </a:r>
            </a:p>
          </p:txBody>
        </p:sp>
      </p:grpSp>
      <p:grpSp>
        <p:nvGrpSpPr>
          <p:cNvPr id="9236" name="Group 20"/>
          <p:cNvGrpSpPr>
            <a:grpSpLocks/>
          </p:cNvGrpSpPr>
          <p:nvPr/>
        </p:nvGrpSpPr>
        <p:grpSpPr bwMode="auto">
          <a:xfrm>
            <a:off x="7897813" y="3454400"/>
            <a:ext cx="682625" cy="274638"/>
            <a:chOff x="4642" y="3148"/>
            <a:chExt cx="430" cy="173"/>
          </a:xfrm>
        </p:grpSpPr>
        <p:sp>
          <p:nvSpPr>
            <p:cNvPr id="9237" name="Rectangle 21"/>
            <p:cNvSpPr>
              <a:spLocks noChangeArrowheads="1"/>
            </p:cNvSpPr>
            <p:nvPr/>
          </p:nvSpPr>
          <p:spPr bwMode="auto">
            <a:xfrm>
              <a:off x="4642" y="3166"/>
              <a:ext cx="171" cy="135"/>
            </a:xfrm>
            <a:prstGeom prst="rect">
              <a:avLst/>
            </a:prstGeom>
            <a:solidFill>
              <a:srgbClr val="CCCC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38" name="Text Box 22"/>
            <p:cNvSpPr txBox="1">
              <a:spLocks noChangeArrowheads="1"/>
            </p:cNvSpPr>
            <p:nvPr/>
          </p:nvSpPr>
          <p:spPr bwMode="auto">
            <a:xfrm>
              <a:off x="4912" y="3148"/>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r>
                <a:rPr lang="en-US" altLang="en-US" b="1">
                  <a:latin typeface="Arial" pitchFamily="34" charset="0"/>
                  <a:cs typeface="Arial" pitchFamily="34" charset="0"/>
                </a:rPr>
                <a:t>33</a:t>
              </a:r>
            </a:p>
          </p:txBody>
        </p:sp>
      </p:grpSp>
      <p:sp>
        <p:nvSpPr>
          <p:cNvPr id="9239" name="Text Box 23"/>
          <p:cNvSpPr txBox="1">
            <a:spLocks noChangeArrowheads="1"/>
          </p:cNvSpPr>
          <p:nvPr/>
        </p:nvSpPr>
        <p:spPr bwMode="auto">
          <a:xfrm>
            <a:off x="7762875" y="1549400"/>
            <a:ext cx="1323975"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spAutoFit/>
          </a:bodyPr>
          <a:lstStyle/>
          <a:p>
            <a:pPr algn="ctr"/>
            <a:r>
              <a:rPr lang="en-US" altLang="en-US" b="1">
                <a:latin typeface="Arial" pitchFamily="34" charset="0"/>
                <a:cs typeface="Arial" pitchFamily="34" charset="0"/>
              </a:rPr>
              <a:t>HPV Type</a:t>
            </a:r>
          </a:p>
        </p:txBody>
      </p:sp>
      <p:grpSp>
        <p:nvGrpSpPr>
          <p:cNvPr id="9240" name="Group 24"/>
          <p:cNvGrpSpPr>
            <a:grpSpLocks/>
          </p:cNvGrpSpPr>
          <p:nvPr/>
        </p:nvGrpSpPr>
        <p:grpSpPr bwMode="auto">
          <a:xfrm>
            <a:off x="7900988" y="3821113"/>
            <a:ext cx="676275" cy="274637"/>
            <a:chOff x="4644" y="3379"/>
            <a:chExt cx="426" cy="173"/>
          </a:xfrm>
        </p:grpSpPr>
        <p:sp>
          <p:nvSpPr>
            <p:cNvPr id="9241" name="Rectangle 25"/>
            <p:cNvSpPr>
              <a:spLocks noChangeArrowheads="1"/>
            </p:cNvSpPr>
            <p:nvPr/>
          </p:nvSpPr>
          <p:spPr bwMode="auto">
            <a:xfrm>
              <a:off x="4644" y="3397"/>
              <a:ext cx="171" cy="135"/>
            </a:xfrm>
            <a:prstGeom prst="rect">
              <a:avLst/>
            </a:prstGeom>
            <a:solidFill>
              <a:srgbClr val="CC99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42" name="Text Box 26"/>
            <p:cNvSpPr txBox="1">
              <a:spLocks noChangeArrowheads="1"/>
            </p:cNvSpPr>
            <p:nvPr/>
          </p:nvSpPr>
          <p:spPr bwMode="auto">
            <a:xfrm>
              <a:off x="4910" y="3379"/>
              <a:ext cx="160" cy="173"/>
            </a:xfrm>
            <a:prstGeom prst="rect">
              <a:avLst/>
            </a:prstGeom>
            <a:noFill/>
            <a:ln>
              <a:noFill/>
            </a:ln>
            <a:effectLst/>
            <a:extLst>
              <a:ext uri="{909E8E84-426E-40DD-AFC4-6F175D3DCCD1}">
                <a14:hiddenFill xmlns:a14="http://schemas.microsoft.com/office/drawing/2010/main">
                  <a:solidFill>
                    <a:srgbClr val="CC99FF"/>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r>
                <a:rPr lang="en-US" altLang="en-US" b="1">
                  <a:latin typeface="Arial" pitchFamily="34" charset="0"/>
                  <a:cs typeface="Arial" pitchFamily="34" charset="0"/>
                </a:rPr>
                <a:t>52</a:t>
              </a:r>
            </a:p>
          </p:txBody>
        </p:sp>
      </p:grpSp>
      <p:grpSp>
        <p:nvGrpSpPr>
          <p:cNvPr id="9243" name="Group 27"/>
          <p:cNvGrpSpPr>
            <a:grpSpLocks/>
          </p:cNvGrpSpPr>
          <p:nvPr/>
        </p:nvGrpSpPr>
        <p:grpSpPr bwMode="auto">
          <a:xfrm>
            <a:off x="7908925" y="4572000"/>
            <a:ext cx="1158875" cy="274638"/>
            <a:chOff x="4634" y="3610"/>
            <a:chExt cx="730" cy="173"/>
          </a:xfrm>
        </p:grpSpPr>
        <p:sp>
          <p:nvSpPr>
            <p:cNvPr id="9244" name="Rectangle 28"/>
            <p:cNvSpPr>
              <a:spLocks noChangeArrowheads="1"/>
            </p:cNvSpPr>
            <p:nvPr/>
          </p:nvSpPr>
          <p:spPr bwMode="auto">
            <a:xfrm>
              <a:off x="4634" y="3628"/>
              <a:ext cx="171" cy="135"/>
            </a:xfrm>
            <a:prstGeom prst="rect">
              <a:avLst/>
            </a:prstGeom>
            <a:solidFill>
              <a:srgbClr val="FF99CC"/>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45" name="Text Box 29"/>
            <p:cNvSpPr txBox="1">
              <a:spLocks noChangeArrowheads="1"/>
            </p:cNvSpPr>
            <p:nvPr/>
          </p:nvSpPr>
          <p:spPr bwMode="auto">
            <a:xfrm>
              <a:off x="4900" y="3610"/>
              <a:ext cx="464"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r>
                <a:rPr lang="en-US" altLang="en-US" b="1">
                  <a:latin typeface="Arial" pitchFamily="34" charset="0"/>
                  <a:cs typeface="Arial" pitchFamily="34" charset="0"/>
                </a:rPr>
                <a:t>Others</a:t>
              </a:r>
            </a:p>
          </p:txBody>
        </p:sp>
      </p:grpSp>
      <p:sp>
        <p:nvSpPr>
          <p:cNvPr id="9247" name="Rectangle 31"/>
          <p:cNvSpPr>
            <a:spLocks noGrp="1" noChangeArrowheads="1"/>
          </p:cNvSpPr>
          <p:nvPr>
            <p:ph type="title"/>
          </p:nvPr>
        </p:nvSpPr>
        <p:spPr>
          <a:xfrm>
            <a:off x="684213" y="0"/>
            <a:ext cx="8229600" cy="1139825"/>
          </a:xfrm>
        </p:spPr>
        <p:txBody>
          <a:bodyPr>
            <a:normAutofit fontScale="90000"/>
          </a:bodyPr>
          <a:lstStyle/>
          <a:p>
            <a:r>
              <a:rPr lang="en-US" altLang="en-US" sz="4000"/>
              <a:t>Prevalence of HPV Types in Cervical Cancer</a:t>
            </a:r>
            <a:endParaRPr lang="en-US" altLang="en-US" sz="4000" baseline="30000"/>
          </a:p>
        </p:txBody>
      </p:sp>
      <p:grpSp>
        <p:nvGrpSpPr>
          <p:cNvPr id="9248" name="Group 32"/>
          <p:cNvGrpSpPr>
            <a:grpSpLocks/>
          </p:cNvGrpSpPr>
          <p:nvPr/>
        </p:nvGrpSpPr>
        <p:grpSpPr bwMode="auto">
          <a:xfrm>
            <a:off x="7908925" y="4191000"/>
            <a:ext cx="676275" cy="274638"/>
            <a:chOff x="4644" y="3379"/>
            <a:chExt cx="426" cy="173"/>
          </a:xfrm>
        </p:grpSpPr>
        <p:sp>
          <p:nvSpPr>
            <p:cNvPr id="9249" name="Rectangle 33"/>
            <p:cNvSpPr>
              <a:spLocks noChangeArrowheads="1"/>
            </p:cNvSpPr>
            <p:nvPr/>
          </p:nvSpPr>
          <p:spPr bwMode="auto">
            <a:xfrm>
              <a:off x="4644" y="3397"/>
              <a:ext cx="171" cy="135"/>
            </a:xfrm>
            <a:prstGeom prst="rect">
              <a:avLst/>
            </a:prstGeom>
            <a:solidFill>
              <a:srgbClr val="CCFFCC"/>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NZ"/>
            </a:p>
          </p:txBody>
        </p:sp>
        <p:sp>
          <p:nvSpPr>
            <p:cNvPr id="9250" name="Text Box 34"/>
            <p:cNvSpPr txBox="1">
              <a:spLocks noChangeArrowheads="1"/>
            </p:cNvSpPr>
            <p:nvPr/>
          </p:nvSpPr>
          <p:spPr bwMode="auto">
            <a:xfrm>
              <a:off x="4910" y="3379"/>
              <a:ext cx="160" cy="17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spAutoFit/>
            </a:bodyPr>
            <a:lstStyle/>
            <a:p>
              <a:r>
                <a:rPr lang="en-US" altLang="en-US" b="1">
                  <a:latin typeface="Arial" pitchFamily="34" charset="0"/>
                  <a:cs typeface="Arial" pitchFamily="34" charset="0"/>
                </a:rPr>
                <a:t>58</a:t>
              </a:r>
            </a:p>
          </p:txBody>
        </p:sp>
      </p:grpSp>
      <p:grpSp>
        <p:nvGrpSpPr>
          <p:cNvPr id="9251" name="Group 35"/>
          <p:cNvGrpSpPr>
            <a:grpSpLocks noChangeAspect="1"/>
          </p:cNvGrpSpPr>
          <p:nvPr/>
        </p:nvGrpSpPr>
        <p:grpSpPr bwMode="auto">
          <a:xfrm>
            <a:off x="1033463" y="3752850"/>
            <a:ext cx="2209800" cy="2209800"/>
            <a:chOff x="651" y="2364"/>
            <a:chExt cx="1392" cy="1392"/>
          </a:xfrm>
        </p:grpSpPr>
        <p:sp>
          <p:nvSpPr>
            <p:cNvPr id="9252" name="AutoShape 36"/>
            <p:cNvSpPr>
              <a:spLocks noChangeAspect="1" noChangeArrowheads="1" noTextEdit="1"/>
            </p:cNvSpPr>
            <p:nvPr/>
          </p:nvSpPr>
          <p:spPr bwMode="auto">
            <a:xfrm>
              <a:off x="651" y="2364"/>
              <a:ext cx="1392"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a:p>
          </p:txBody>
        </p:sp>
        <p:sp>
          <p:nvSpPr>
            <p:cNvPr id="9253" name="Rectangle 37"/>
            <p:cNvSpPr>
              <a:spLocks noChangeArrowheads="1"/>
            </p:cNvSpPr>
            <p:nvPr/>
          </p:nvSpPr>
          <p:spPr bwMode="auto">
            <a:xfrm>
              <a:off x="1089" y="3002"/>
              <a:ext cx="516" cy="637"/>
            </a:xfrm>
            <a:prstGeom prst="rect">
              <a:avLst/>
            </a:prstGeom>
            <a:solidFill>
              <a:srgbClr val="FFFF99"/>
            </a:solidFill>
            <a:ln w="4763">
              <a:solidFill>
                <a:srgbClr val="FFFFFF"/>
              </a:solidFill>
              <a:miter lim="800000"/>
              <a:headEnd/>
              <a:tailEnd/>
            </a:ln>
          </p:spPr>
          <p:txBody>
            <a:bodyPr/>
            <a:lstStyle/>
            <a:p>
              <a:endParaRPr lang="en-NZ"/>
            </a:p>
          </p:txBody>
        </p:sp>
        <p:sp>
          <p:nvSpPr>
            <p:cNvPr id="9254" name="Rectangle 38"/>
            <p:cNvSpPr>
              <a:spLocks noChangeArrowheads="1"/>
            </p:cNvSpPr>
            <p:nvPr/>
          </p:nvSpPr>
          <p:spPr bwMode="auto">
            <a:xfrm>
              <a:off x="1089" y="2860"/>
              <a:ext cx="516" cy="142"/>
            </a:xfrm>
            <a:prstGeom prst="rect">
              <a:avLst/>
            </a:prstGeom>
            <a:solidFill>
              <a:srgbClr val="FF3300"/>
            </a:solidFill>
            <a:ln w="4763">
              <a:solidFill>
                <a:srgbClr val="FFFFFF"/>
              </a:solidFill>
              <a:miter lim="800000"/>
              <a:headEnd/>
              <a:tailEnd/>
            </a:ln>
          </p:spPr>
          <p:txBody>
            <a:bodyPr/>
            <a:lstStyle/>
            <a:p>
              <a:endParaRPr lang="en-NZ"/>
            </a:p>
          </p:txBody>
        </p:sp>
        <p:sp>
          <p:nvSpPr>
            <p:cNvPr id="9255" name="Rectangle 39"/>
            <p:cNvSpPr>
              <a:spLocks noChangeArrowheads="1"/>
            </p:cNvSpPr>
            <p:nvPr/>
          </p:nvSpPr>
          <p:spPr bwMode="auto">
            <a:xfrm>
              <a:off x="1089" y="2786"/>
              <a:ext cx="516" cy="74"/>
            </a:xfrm>
            <a:prstGeom prst="rect">
              <a:avLst/>
            </a:prstGeom>
            <a:solidFill>
              <a:srgbClr val="FF9900"/>
            </a:solidFill>
            <a:ln w="4763">
              <a:solidFill>
                <a:srgbClr val="FFFFFF"/>
              </a:solidFill>
              <a:miter lim="800000"/>
              <a:headEnd/>
              <a:tailEnd/>
            </a:ln>
          </p:spPr>
          <p:txBody>
            <a:bodyPr/>
            <a:lstStyle/>
            <a:p>
              <a:endParaRPr lang="en-NZ"/>
            </a:p>
          </p:txBody>
        </p:sp>
        <p:sp>
          <p:nvSpPr>
            <p:cNvPr id="9256" name="Rectangle 40"/>
            <p:cNvSpPr>
              <a:spLocks noChangeArrowheads="1"/>
            </p:cNvSpPr>
            <p:nvPr/>
          </p:nvSpPr>
          <p:spPr bwMode="auto">
            <a:xfrm>
              <a:off x="1089" y="2700"/>
              <a:ext cx="516" cy="86"/>
            </a:xfrm>
            <a:prstGeom prst="rect">
              <a:avLst/>
            </a:prstGeom>
            <a:solidFill>
              <a:srgbClr val="83C1BB"/>
            </a:solidFill>
            <a:ln w="4763">
              <a:solidFill>
                <a:srgbClr val="FFFFFF"/>
              </a:solidFill>
              <a:miter lim="800000"/>
              <a:headEnd/>
              <a:tailEnd/>
            </a:ln>
          </p:spPr>
          <p:txBody>
            <a:bodyPr/>
            <a:lstStyle/>
            <a:p>
              <a:endParaRPr lang="en-NZ"/>
            </a:p>
          </p:txBody>
        </p:sp>
        <p:sp>
          <p:nvSpPr>
            <p:cNvPr id="9257" name="Rectangle 41"/>
            <p:cNvSpPr>
              <a:spLocks noChangeArrowheads="1"/>
            </p:cNvSpPr>
            <p:nvPr/>
          </p:nvSpPr>
          <p:spPr bwMode="auto">
            <a:xfrm>
              <a:off x="1089" y="2654"/>
              <a:ext cx="516" cy="46"/>
            </a:xfrm>
            <a:prstGeom prst="rect">
              <a:avLst/>
            </a:prstGeom>
            <a:solidFill>
              <a:srgbClr val="CCCCFF"/>
            </a:solidFill>
            <a:ln w="0">
              <a:solidFill>
                <a:srgbClr val="FFFFFF"/>
              </a:solidFill>
              <a:miter lim="800000"/>
              <a:headEnd/>
              <a:tailEnd/>
            </a:ln>
          </p:spPr>
          <p:txBody>
            <a:bodyPr/>
            <a:lstStyle/>
            <a:p>
              <a:endParaRPr lang="en-NZ"/>
            </a:p>
          </p:txBody>
        </p:sp>
        <p:sp>
          <p:nvSpPr>
            <p:cNvPr id="9258" name="Rectangle 42"/>
            <p:cNvSpPr>
              <a:spLocks noChangeArrowheads="1"/>
            </p:cNvSpPr>
            <p:nvPr/>
          </p:nvSpPr>
          <p:spPr bwMode="auto">
            <a:xfrm>
              <a:off x="1089" y="2612"/>
              <a:ext cx="516" cy="42"/>
            </a:xfrm>
            <a:prstGeom prst="rect">
              <a:avLst/>
            </a:prstGeom>
            <a:solidFill>
              <a:srgbClr val="CC99FF"/>
            </a:solidFill>
            <a:ln w="0">
              <a:solidFill>
                <a:srgbClr val="FFFFFF"/>
              </a:solidFill>
              <a:miter lim="800000"/>
              <a:headEnd/>
              <a:tailEnd/>
            </a:ln>
          </p:spPr>
          <p:txBody>
            <a:bodyPr/>
            <a:lstStyle/>
            <a:p>
              <a:endParaRPr lang="en-NZ"/>
            </a:p>
          </p:txBody>
        </p:sp>
        <p:sp>
          <p:nvSpPr>
            <p:cNvPr id="9259" name="Rectangle 43"/>
            <p:cNvSpPr>
              <a:spLocks noChangeArrowheads="1"/>
            </p:cNvSpPr>
            <p:nvPr/>
          </p:nvSpPr>
          <p:spPr bwMode="auto">
            <a:xfrm>
              <a:off x="1089" y="2580"/>
              <a:ext cx="516" cy="32"/>
            </a:xfrm>
            <a:prstGeom prst="rect">
              <a:avLst/>
            </a:prstGeom>
            <a:solidFill>
              <a:srgbClr val="CCFFCC"/>
            </a:solidFill>
            <a:ln w="4826">
              <a:solidFill>
                <a:srgbClr val="FFFFFF"/>
              </a:solidFill>
              <a:miter lim="800000"/>
              <a:headEnd/>
              <a:tailEnd/>
            </a:ln>
          </p:spPr>
          <p:txBody>
            <a:bodyPr/>
            <a:lstStyle/>
            <a:p>
              <a:endParaRPr lang="en-NZ"/>
            </a:p>
          </p:txBody>
        </p:sp>
        <p:sp>
          <p:nvSpPr>
            <p:cNvPr id="9260" name="Rectangle 44"/>
            <p:cNvSpPr>
              <a:spLocks noChangeArrowheads="1"/>
            </p:cNvSpPr>
            <p:nvPr/>
          </p:nvSpPr>
          <p:spPr bwMode="auto">
            <a:xfrm>
              <a:off x="1089" y="2417"/>
              <a:ext cx="516" cy="163"/>
            </a:xfrm>
            <a:prstGeom prst="rect">
              <a:avLst/>
            </a:prstGeom>
            <a:solidFill>
              <a:srgbClr val="FF99CC"/>
            </a:solidFill>
            <a:ln w="4763">
              <a:solidFill>
                <a:srgbClr val="FFFFFF"/>
              </a:solidFill>
              <a:miter lim="800000"/>
              <a:headEnd/>
              <a:tailEnd/>
            </a:ln>
          </p:spPr>
          <p:txBody>
            <a:bodyPr/>
            <a:lstStyle/>
            <a:p>
              <a:endParaRPr lang="en-NZ"/>
            </a:p>
          </p:txBody>
        </p:sp>
        <p:sp>
          <p:nvSpPr>
            <p:cNvPr id="9261" name="Rectangle 45"/>
            <p:cNvSpPr>
              <a:spLocks noChangeArrowheads="1"/>
            </p:cNvSpPr>
            <p:nvPr/>
          </p:nvSpPr>
          <p:spPr bwMode="auto">
            <a:xfrm>
              <a:off x="1293" y="3264"/>
              <a:ext cx="154"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solidFill>
                    <a:srgbClr val="000000"/>
                  </a:solidFill>
                  <a:latin typeface="Arial" pitchFamily="34" charset="0"/>
                </a:rPr>
                <a:t>57</a:t>
              </a:r>
              <a:endParaRPr lang="it-IT" altLang="en-US" sz="900" b="1">
                <a:latin typeface="Arial" pitchFamily="34" charset="0"/>
              </a:endParaRPr>
            </a:p>
          </p:txBody>
        </p:sp>
        <p:sp>
          <p:nvSpPr>
            <p:cNvPr id="9262" name="Rectangle 46"/>
            <p:cNvSpPr>
              <a:spLocks noChangeArrowheads="1"/>
            </p:cNvSpPr>
            <p:nvPr/>
          </p:nvSpPr>
          <p:spPr bwMode="auto">
            <a:xfrm>
              <a:off x="1253" y="2874"/>
              <a:ext cx="20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latin typeface="Arial" pitchFamily="34" charset="0"/>
                </a:rPr>
                <a:t>12.6</a:t>
              </a:r>
              <a:endParaRPr lang="it-IT" altLang="en-US" sz="900" b="1">
                <a:latin typeface="Arial" pitchFamily="34" charset="0"/>
              </a:endParaRPr>
            </a:p>
          </p:txBody>
        </p:sp>
      </p:grpSp>
      <p:grpSp>
        <p:nvGrpSpPr>
          <p:cNvPr id="9263" name="Group 47"/>
          <p:cNvGrpSpPr>
            <a:grpSpLocks noChangeAspect="1"/>
          </p:cNvGrpSpPr>
          <p:nvPr/>
        </p:nvGrpSpPr>
        <p:grpSpPr bwMode="auto">
          <a:xfrm>
            <a:off x="1919288" y="1201738"/>
            <a:ext cx="2079625" cy="2114550"/>
            <a:chOff x="1209" y="757"/>
            <a:chExt cx="1310" cy="1332"/>
          </a:xfrm>
        </p:grpSpPr>
        <p:sp>
          <p:nvSpPr>
            <p:cNvPr id="9264" name="AutoShape 48"/>
            <p:cNvSpPr>
              <a:spLocks noChangeAspect="1" noChangeArrowheads="1" noTextEdit="1"/>
            </p:cNvSpPr>
            <p:nvPr/>
          </p:nvSpPr>
          <p:spPr bwMode="auto">
            <a:xfrm>
              <a:off x="1209" y="757"/>
              <a:ext cx="1310" cy="1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a:p>
          </p:txBody>
        </p:sp>
        <p:sp>
          <p:nvSpPr>
            <p:cNvPr id="9265" name="Rectangle 49"/>
            <p:cNvSpPr>
              <a:spLocks noChangeArrowheads="1"/>
            </p:cNvSpPr>
            <p:nvPr/>
          </p:nvSpPr>
          <p:spPr bwMode="auto">
            <a:xfrm>
              <a:off x="1620" y="1206"/>
              <a:ext cx="488" cy="786"/>
            </a:xfrm>
            <a:prstGeom prst="rect">
              <a:avLst/>
            </a:prstGeom>
            <a:solidFill>
              <a:srgbClr val="FFFF99"/>
            </a:solidFill>
            <a:ln w="4763">
              <a:solidFill>
                <a:srgbClr val="FFFFFF"/>
              </a:solidFill>
              <a:miter lim="800000"/>
              <a:headEnd/>
              <a:tailEnd/>
            </a:ln>
          </p:spPr>
          <p:txBody>
            <a:bodyPr/>
            <a:lstStyle/>
            <a:p>
              <a:endParaRPr lang="en-NZ"/>
            </a:p>
          </p:txBody>
        </p:sp>
        <p:sp>
          <p:nvSpPr>
            <p:cNvPr id="9266" name="Rectangle 50"/>
            <p:cNvSpPr>
              <a:spLocks noChangeArrowheads="1"/>
            </p:cNvSpPr>
            <p:nvPr/>
          </p:nvSpPr>
          <p:spPr bwMode="auto">
            <a:xfrm>
              <a:off x="1620" y="1042"/>
              <a:ext cx="488" cy="164"/>
            </a:xfrm>
            <a:prstGeom prst="rect">
              <a:avLst/>
            </a:prstGeom>
            <a:solidFill>
              <a:srgbClr val="FF3300"/>
            </a:solidFill>
            <a:ln w="4763">
              <a:solidFill>
                <a:srgbClr val="FFFFFF"/>
              </a:solidFill>
              <a:miter lim="800000"/>
              <a:headEnd/>
              <a:tailEnd/>
            </a:ln>
          </p:spPr>
          <p:txBody>
            <a:bodyPr/>
            <a:lstStyle/>
            <a:p>
              <a:endParaRPr lang="en-NZ"/>
            </a:p>
          </p:txBody>
        </p:sp>
        <p:sp>
          <p:nvSpPr>
            <p:cNvPr id="9267" name="Rectangle 51"/>
            <p:cNvSpPr>
              <a:spLocks noChangeArrowheads="1"/>
            </p:cNvSpPr>
            <p:nvPr/>
          </p:nvSpPr>
          <p:spPr bwMode="auto">
            <a:xfrm>
              <a:off x="1620" y="939"/>
              <a:ext cx="488" cy="103"/>
            </a:xfrm>
            <a:prstGeom prst="rect">
              <a:avLst/>
            </a:prstGeom>
            <a:solidFill>
              <a:srgbClr val="FF9900"/>
            </a:solidFill>
            <a:ln w="4763">
              <a:solidFill>
                <a:srgbClr val="FFFFFF"/>
              </a:solidFill>
              <a:miter lim="800000"/>
              <a:headEnd/>
              <a:tailEnd/>
            </a:ln>
          </p:spPr>
          <p:txBody>
            <a:bodyPr/>
            <a:lstStyle/>
            <a:p>
              <a:endParaRPr lang="en-NZ"/>
            </a:p>
          </p:txBody>
        </p:sp>
        <p:sp>
          <p:nvSpPr>
            <p:cNvPr id="9268" name="Rectangle 52"/>
            <p:cNvSpPr>
              <a:spLocks noChangeArrowheads="1"/>
            </p:cNvSpPr>
            <p:nvPr/>
          </p:nvSpPr>
          <p:spPr bwMode="auto">
            <a:xfrm>
              <a:off x="1620" y="889"/>
              <a:ext cx="488" cy="50"/>
            </a:xfrm>
            <a:prstGeom prst="rect">
              <a:avLst/>
            </a:prstGeom>
            <a:solidFill>
              <a:srgbClr val="83C1BB"/>
            </a:solidFill>
            <a:ln w="4763">
              <a:solidFill>
                <a:srgbClr val="FFFFFF"/>
              </a:solidFill>
              <a:miter lim="800000"/>
              <a:headEnd/>
              <a:tailEnd/>
            </a:ln>
          </p:spPr>
          <p:txBody>
            <a:bodyPr/>
            <a:lstStyle/>
            <a:p>
              <a:endParaRPr lang="en-NZ"/>
            </a:p>
          </p:txBody>
        </p:sp>
        <p:sp>
          <p:nvSpPr>
            <p:cNvPr id="9269" name="Rectangle 53"/>
            <p:cNvSpPr>
              <a:spLocks noChangeArrowheads="1"/>
            </p:cNvSpPr>
            <p:nvPr/>
          </p:nvSpPr>
          <p:spPr bwMode="auto">
            <a:xfrm>
              <a:off x="1620" y="874"/>
              <a:ext cx="488" cy="15"/>
            </a:xfrm>
            <a:prstGeom prst="rect">
              <a:avLst/>
            </a:prstGeom>
            <a:solidFill>
              <a:srgbClr val="CC99FF"/>
            </a:solidFill>
            <a:ln w="4763">
              <a:solidFill>
                <a:srgbClr val="FFFFFF"/>
              </a:solidFill>
              <a:miter lim="800000"/>
              <a:headEnd/>
              <a:tailEnd/>
            </a:ln>
          </p:spPr>
          <p:txBody>
            <a:bodyPr/>
            <a:lstStyle/>
            <a:p>
              <a:endParaRPr lang="en-NZ"/>
            </a:p>
          </p:txBody>
        </p:sp>
        <p:sp>
          <p:nvSpPr>
            <p:cNvPr id="9270" name="Rectangle 54"/>
            <p:cNvSpPr>
              <a:spLocks noChangeArrowheads="1"/>
            </p:cNvSpPr>
            <p:nvPr/>
          </p:nvSpPr>
          <p:spPr bwMode="auto">
            <a:xfrm>
              <a:off x="1620" y="801"/>
              <a:ext cx="488" cy="73"/>
            </a:xfrm>
            <a:prstGeom prst="rect">
              <a:avLst/>
            </a:prstGeom>
            <a:solidFill>
              <a:srgbClr val="FF99CC"/>
            </a:solidFill>
            <a:ln w="4763">
              <a:solidFill>
                <a:srgbClr val="FFFFFF"/>
              </a:solidFill>
              <a:miter lim="800000"/>
              <a:headEnd/>
              <a:tailEnd/>
            </a:ln>
          </p:spPr>
          <p:txBody>
            <a:bodyPr/>
            <a:lstStyle/>
            <a:p>
              <a:endParaRPr lang="en-NZ"/>
            </a:p>
          </p:txBody>
        </p:sp>
        <p:sp>
          <p:nvSpPr>
            <p:cNvPr id="9271" name="Rectangle 55"/>
            <p:cNvSpPr>
              <a:spLocks noChangeArrowheads="1"/>
            </p:cNvSpPr>
            <p:nvPr/>
          </p:nvSpPr>
          <p:spPr bwMode="auto">
            <a:xfrm>
              <a:off x="1767" y="1543"/>
              <a:ext cx="250"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solidFill>
                    <a:srgbClr val="000000"/>
                  </a:solidFill>
                  <a:latin typeface="Arial" pitchFamily="34" charset="0"/>
                </a:rPr>
                <a:t>69.7</a:t>
              </a:r>
              <a:endParaRPr lang="it-IT" altLang="en-US" sz="900" b="1">
                <a:latin typeface="Arial" pitchFamily="34" charset="0"/>
              </a:endParaRPr>
            </a:p>
          </p:txBody>
        </p:sp>
        <p:sp>
          <p:nvSpPr>
            <p:cNvPr id="9272" name="Rectangle 56"/>
            <p:cNvSpPr>
              <a:spLocks noChangeArrowheads="1"/>
            </p:cNvSpPr>
            <p:nvPr/>
          </p:nvSpPr>
          <p:spPr bwMode="auto">
            <a:xfrm>
              <a:off x="1767" y="1068"/>
              <a:ext cx="20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latin typeface="Arial" pitchFamily="34" charset="0"/>
                </a:rPr>
                <a:t>14.6</a:t>
              </a:r>
              <a:endParaRPr lang="it-IT" altLang="en-US" sz="900" b="1">
                <a:latin typeface="Arial" pitchFamily="34" charset="0"/>
              </a:endParaRPr>
            </a:p>
          </p:txBody>
        </p:sp>
      </p:grpSp>
      <p:grpSp>
        <p:nvGrpSpPr>
          <p:cNvPr id="9273" name="Group 57"/>
          <p:cNvGrpSpPr>
            <a:grpSpLocks noChangeAspect="1"/>
          </p:cNvGrpSpPr>
          <p:nvPr/>
        </p:nvGrpSpPr>
        <p:grpSpPr bwMode="auto">
          <a:xfrm>
            <a:off x="3429000" y="2862263"/>
            <a:ext cx="2133600" cy="2133600"/>
            <a:chOff x="2160" y="1803"/>
            <a:chExt cx="1344" cy="1344"/>
          </a:xfrm>
        </p:grpSpPr>
        <p:sp>
          <p:nvSpPr>
            <p:cNvPr id="9274" name="AutoShape 58"/>
            <p:cNvSpPr>
              <a:spLocks noChangeAspect="1" noChangeArrowheads="1" noTextEdit="1"/>
            </p:cNvSpPr>
            <p:nvPr/>
          </p:nvSpPr>
          <p:spPr bwMode="auto">
            <a:xfrm>
              <a:off x="2160" y="1803"/>
              <a:ext cx="1344"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a:p>
          </p:txBody>
        </p:sp>
        <p:sp>
          <p:nvSpPr>
            <p:cNvPr id="9275" name="Rectangle 59"/>
            <p:cNvSpPr>
              <a:spLocks noChangeArrowheads="1"/>
            </p:cNvSpPr>
            <p:nvPr/>
          </p:nvSpPr>
          <p:spPr bwMode="auto">
            <a:xfrm>
              <a:off x="2583" y="2327"/>
              <a:ext cx="498" cy="718"/>
            </a:xfrm>
            <a:prstGeom prst="rect">
              <a:avLst/>
            </a:prstGeom>
            <a:solidFill>
              <a:srgbClr val="FFFF99"/>
            </a:solidFill>
            <a:ln w="4763">
              <a:solidFill>
                <a:srgbClr val="FFFFFF"/>
              </a:solidFill>
              <a:miter lim="800000"/>
              <a:headEnd/>
              <a:tailEnd/>
            </a:ln>
          </p:spPr>
          <p:txBody>
            <a:bodyPr/>
            <a:lstStyle/>
            <a:p>
              <a:endParaRPr lang="en-NZ"/>
            </a:p>
          </p:txBody>
        </p:sp>
        <p:sp>
          <p:nvSpPr>
            <p:cNvPr id="9276" name="Rectangle 60"/>
            <p:cNvSpPr>
              <a:spLocks noChangeArrowheads="1"/>
            </p:cNvSpPr>
            <p:nvPr/>
          </p:nvSpPr>
          <p:spPr bwMode="auto">
            <a:xfrm>
              <a:off x="2583" y="2147"/>
              <a:ext cx="498" cy="180"/>
            </a:xfrm>
            <a:prstGeom prst="rect">
              <a:avLst/>
            </a:prstGeom>
            <a:solidFill>
              <a:srgbClr val="FF3300"/>
            </a:solidFill>
            <a:ln w="4763">
              <a:solidFill>
                <a:srgbClr val="FFFFFF"/>
              </a:solidFill>
              <a:miter lim="800000"/>
              <a:headEnd/>
              <a:tailEnd/>
            </a:ln>
          </p:spPr>
          <p:txBody>
            <a:bodyPr/>
            <a:lstStyle/>
            <a:p>
              <a:endParaRPr lang="en-NZ"/>
            </a:p>
          </p:txBody>
        </p:sp>
        <p:sp>
          <p:nvSpPr>
            <p:cNvPr id="9277" name="Rectangle 61"/>
            <p:cNvSpPr>
              <a:spLocks noChangeArrowheads="1"/>
            </p:cNvSpPr>
            <p:nvPr/>
          </p:nvSpPr>
          <p:spPr bwMode="auto">
            <a:xfrm>
              <a:off x="2583" y="2085"/>
              <a:ext cx="498" cy="62"/>
            </a:xfrm>
            <a:prstGeom prst="rect">
              <a:avLst/>
            </a:prstGeom>
            <a:solidFill>
              <a:srgbClr val="FF9900"/>
            </a:solidFill>
            <a:ln w="4763">
              <a:solidFill>
                <a:srgbClr val="FFFFFF"/>
              </a:solidFill>
              <a:miter lim="800000"/>
              <a:headEnd/>
              <a:tailEnd/>
            </a:ln>
          </p:spPr>
          <p:txBody>
            <a:bodyPr/>
            <a:lstStyle/>
            <a:p>
              <a:endParaRPr lang="en-NZ"/>
            </a:p>
          </p:txBody>
        </p:sp>
        <p:sp>
          <p:nvSpPr>
            <p:cNvPr id="9278" name="Rectangle 62"/>
            <p:cNvSpPr>
              <a:spLocks noChangeArrowheads="1"/>
            </p:cNvSpPr>
            <p:nvPr/>
          </p:nvSpPr>
          <p:spPr bwMode="auto">
            <a:xfrm>
              <a:off x="2583" y="2049"/>
              <a:ext cx="498" cy="36"/>
            </a:xfrm>
            <a:prstGeom prst="rect">
              <a:avLst/>
            </a:prstGeom>
            <a:solidFill>
              <a:srgbClr val="83C1BB"/>
            </a:solidFill>
            <a:ln w="4763">
              <a:solidFill>
                <a:srgbClr val="FFFFFF"/>
              </a:solidFill>
              <a:miter lim="800000"/>
              <a:headEnd/>
              <a:tailEnd/>
            </a:ln>
          </p:spPr>
          <p:txBody>
            <a:bodyPr/>
            <a:lstStyle/>
            <a:p>
              <a:endParaRPr lang="en-NZ"/>
            </a:p>
          </p:txBody>
        </p:sp>
        <p:sp>
          <p:nvSpPr>
            <p:cNvPr id="9279" name="Rectangle 63"/>
            <p:cNvSpPr>
              <a:spLocks noChangeArrowheads="1"/>
            </p:cNvSpPr>
            <p:nvPr/>
          </p:nvSpPr>
          <p:spPr bwMode="auto">
            <a:xfrm>
              <a:off x="2583" y="2006"/>
              <a:ext cx="498" cy="43"/>
            </a:xfrm>
            <a:prstGeom prst="rect">
              <a:avLst/>
            </a:prstGeom>
            <a:solidFill>
              <a:srgbClr val="CCCCFF"/>
            </a:solidFill>
            <a:ln w="4763">
              <a:solidFill>
                <a:srgbClr val="FFFFFF"/>
              </a:solidFill>
              <a:miter lim="800000"/>
              <a:headEnd/>
              <a:tailEnd/>
            </a:ln>
          </p:spPr>
          <p:txBody>
            <a:bodyPr/>
            <a:lstStyle/>
            <a:p>
              <a:endParaRPr lang="en-NZ"/>
            </a:p>
          </p:txBody>
        </p:sp>
        <p:sp>
          <p:nvSpPr>
            <p:cNvPr id="9280" name="Rectangle 64"/>
            <p:cNvSpPr>
              <a:spLocks noChangeArrowheads="1"/>
            </p:cNvSpPr>
            <p:nvPr/>
          </p:nvSpPr>
          <p:spPr bwMode="auto">
            <a:xfrm>
              <a:off x="2583" y="1993"/>
              <a:ext cx="498" cy="13"/>
            </a:xfrm>
            <a:prstGeom prst="rect">
              <a:avLst/>
            </a:prstGeom>
            <a:solidFill>
              <a:srgbClr val="CC99FF"/>
            </a:solidFill>
            <a:ln w="4763">
              <a:solidFill>
                <a:srgbClr val="FFFFFF"/>
              </a:solidFill>
              <a:miter lim="800000"/>
              <a:headEnd/>
              <a:tailEnd/>
            </a:ln>
          </p:spPr>
          <p:txBody>
            <a:bodyPr/>
            <a:lstStyle/>
            <a:p>
              <a:endParaRPr lang="en-NZ"/>
            </a:p>
          </p:txBody>
        </p:sp>
        <p:sp>
          <p:nvSpPr>
            <p:cNvPr id="9281" name="Rectangle 65"/>
            <p:cNvSpPr>
              <a:spLocks noChangeArrowheads="1"/>
            </p:cNvSpPr>
            <p:nvPr/>
          </p:nvSpPr>
          <p:spPr bwMode="auto">
            <a:xfrm>
              <a:off x="2583" y="1990"/>
              <a:ext cx="498" cy="3"/>
            </a:xfrm>
            <a:prstGeom prst="rect">
              <a:avLst/>
            </a:prstGeom>
            <a:solidFill>
              <a:srgbClr val="CCFFCC"/>
            </a:solidFill>
            <a:ln w="0">
              <a:solidFill>
                <a:srgbClr val="FFFFFF"/>
              </a:solidFill>
              <a:miter lim="800000"/>
              <a:headEnd/>
              <a:tailEnd/>
            </a:ln>
          </p:spPr>
          <p:txBody>
            <a:bodyPr/>
            <a:lstStyle/>
            <a:p>
              <a:endParaRPr lang="en-NZ"/>
            </a:p>
          </p:txBody>
        </p:sp>
        <p:sp>
          <p:nvSpPr>
            <p:cNvPr id="9282" name="Rectangle 66"/>
            <p:cNvSpPr>
              <a:spLocks noChangeArrowheads="1"/>
            </p:cNvSpPr>
            <p:nvPr/>
          </p:nvSpPr>
          <p:spPr bwMode="auto">
            <a:xfrm>
              <a:off x="2583" y="1852"/>
              <a:ext cx="498" cy="138"/>
            </a:xfrm>
            <a:prstGeom prst="rect">
              <a:avLst/>
            </a:prstGeom>
            <a:solidFill>
              <a:srgbClr val="FF99CC"/>
            </a:solidFill>
            <a:ln w="4763">
              <a:solidFill>
                <a:srgbClr val="FFFFFF"/>
              </a:solidFill>
              <a:miter lim="800000"/>
              <a:headEnd/>
              <a:tailEnd/>
            </a:ln>
          </p:spPr>
          <p:txBody>
            <a:bodyPr/>
            <a:lstStyle/>
            <a:p>
              <a:endParaRPr lang="en-NZ"/>
            </a:p>
          </p:txBody>
        </p:sp>
        <p:sp>
          <p:nvSpPr>
            <p:cNvPr id="9283" name="Rectangle 67"/>
            <p:cNvSpPr>
              <a:spLocks noChangeArrowheads="1"/>
            </p:cNvSpPr>
            <p:nvPr/>
          </p:nvSpPr>
          <p:spPr bwMode="auto">
            <a:xfrm>
              <a:off x="2725" y="2626"/>
              <a:ext cx="27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solidFill>
                    <a:srgbClr val="000000"/>
                  </a:solidFill>
                  <a:latin typeface="Arial" pitchFamily="34" charset="0"/>
                </a:rPr>
                <a:t>67.6</a:t>
              </a:r>
              <a:endParaRPr lang="it-IT" altLang="en-US" sz="900" b="1">
                <a:latin typeface="Arial" pitchFamily="34" charset="0"/>
              </a:endParaRPr>
            </a:p>
          </p:txBody>
        </p:sp>
        <p:sp>
          <p:nvSpPr>
            <p:cNvPr id="9284" name="Rectangle 68"/>
            <p:cNvSpPr>
              <a:spLocks noChangeArrowheads="1"/>
            </p:cNvSpPr>
            <p:nvPr/>
          </p:nvSpPr>
          <p:spPr bwMode="auto">
            <a:xfrm>
              <a:off x="2769" y="2177"/>
              <a:ext cx="11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latin typeface="Arial" pitchFamily="34" charset="0"/>
                </a:rPr>
                <a:t>17</a:t>
              </a:r>
              <a:endParaRPr lang="it-IT" altLang="en-US" sz="900" b="1">
                <a:latin typeface="Arial" pitchFamily="34" charset="0"/>
              </a:endParaRPr>
            </a:p>
          </p:txBody>
        </p:sp>
      </p:grpSp>
      <p:grpSp>
        <p:nvGrpSpPr>
          <p:cNvPr id="9285" name="Group 69"/>
          <p:cNvGrpSpPr>
            <a:grpSpLocks noChangeAspect="1"/>
          </p:cNvGrpSpPr>
          <p:nvPr/>
        </p:nvGrpSpPr>
        <p:grpSpPr bwMode="auto">
          <a:xfrm>
            <a:off x="5414963" y="2171700"/>
            <a:ext cx="2200275" cy="2143125"/>
            <a:chOff x="3411" y="1368"/>
            <a:chExt cx="1386" cy="1350"/>
          </a:xfrm>
        </p:grpSpPr>
        <p:sp>
          <p:nvSpPr>
            <p:cNvPr id="9286" name="AutoShape 70"/>
            <p:cNvSpPr>
              <a:spLocks noChangeAspect="1" noChangeArrowheads="1" noTextEdit="1"/>
            </p:cNvSpPr>
            <p:nvPr/>
          </p:nvSpPr>
          <p:spPr bwMode="auto">
            <a:xfrm>
              <a:off x="3411" y="1368"/>
              <a:ext cx="1386" cy="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a:p>
          </p:txBody>
        </p:sp>
        <p:sp>
          <p:nvSpPr>
            <p:cNvPr id="9287" name="Rectangle 71"/>
            <p:cNvSpPr>
              <a:spLocks noChangeArrowheads="1"/>
            </p:cNvSpPr>
            <p:nvPr/>
          </p:nvSpPr>
          <p:spPr bwMode="auto">
            <a:xfrm>
              <a:off x="3846" y="2043"/>
              <a:ext cx="512" cy="567"/>
            </a:xfrm>
            <a:prstGeom prst="rect">
              <a:avLst/>
            </a:prstGeom>
            <a:solidFill>
              <a:srgbClr val="FFFF99"/>
            </a:solidFill>
            <a:ln w="6350">
              <a:solidFill>
                <a:srgbClr val="FFFFFF"/>
              </a:solidFill>
              <a:miter lim="800000"/>
              <a:headEnd/>
              <a:tailEnd/>
            </a:ln>
          </p:spPr>
          <p:txBody>
            <a:bodyPr/>
            <a:lstStyle/>
            <a:p>
              <a:endParaRPr lang="en-NZ"/>
            </a:p>
          </p:txBody>
        </p:sp>
        <p:sp>
          <p:nvSpPr>
            <p:cNvPr id="9288" name="Rectangle 72"/>
            <p:cNvSpPr>
              <a:spLocks noChangeArrowheads="1"/>
            </p:cNvSpPr>
            <p:nvPr/>
          </p:nvSpPr>
          <p:spPr bwMode="auto">
            <a:xfrm>
              <a:off x="3846" y="1763"/>
              <a:ext cx="512" cy="280"/>
            </a:xfrm>
            <a:prstGeom prst="rect">
              <a:avLst/>
            </a:prstGeom>
            <a:solidFill>
              <a:srgbClr val="FF3300"/>
            </a:solidFill>
            <a:ln w="6350">
              <a:solidFill>
                <a:srgbClr val="FFFFFF"/>
              </a:solidFill>
              <a:miter lim="800000"/>
              <a:headEnd/>
              <a:tailEnd/>
            </a:ln>
          </p:spPr>
          <p:txBody>
            <a:bodyPr/>
            <a:lstStyle/>
            <a:p>
              <a:endParaRPr lang="en-NZ"/>
            </a:p>
          </p:txBody>
        </p:sp>
        <p:sp>
          <p:nvSpPr>
            <p:cNvPr id="9289" name="Rectangle 73"/>
            <p:cNvSpPr>
              <a:spLocks noChangeArrowheads="1"/>
            </p:cNvSpPr>
            <p:nvPr/>
          </p:nvSpPr>
          <p:spPr bwMode="auto">
            <a:xfrm>
              <a:off x="3846" y="1679"/>
              <a:ext cx="512" cy="84"/>
            </a:xfrm>
            <a:prstGeom prst="rect">
              <a:avLst/>
            </a:prstGeom>
            <a:solidFill>
              <a:srgbClr val="FF9900"/>
            </a:solidFill>
            <a:ln w="6350">
              <a:solidFill>
                <a:srgbClr val="FFFFFF"/>
              </a:solidFill>
              <a:miter lim="800000"/>
              <a:headEnd/>
              <a:tailEnd/>
            </a:ln>
          </p:spPr>
          <p:txBody>
            <a:bodyPr/>
            <a:lstStyle/>
            <a:p>
              <a:endParaRPr lang="en-NZ"/>
            </a:p>
          </p:txBody>
        </p:sp>
        <p:sp>
          <p:nvSpPr>
            <p:cNvPr id="9290" name="Rectangle 74"/>
            <p:cNvSpPr>
              <a:spLocks noChangeArrowheads="1"/>
            </p:cNvSpPr>
            <p:nvPr/>
          </p:nvSpPr>
          <p:spPr bwMode="auto">
            <a:xfrm>
              <a:off x="3846" y="1662"/>
              <a:ext cx="512" cy="17"/>
            </a:xfrm>
            <a:prstGeom prst="rect">
              <a:avLst/>
            </a:prstGeom>
            <a:solidFill>
              <a:srgbClr val="83C1BB"/>
            </a:solidFill>
            <a:ln w="6350">
              <a:solidFill>
                <a:srgbClr val="FFFFFF"/>
              </a:solidFill>
              <a:miter lim="800000"/>
              <a:headEnd/>
              <a:tailEnd/>
            </a:ln>
          </p:spPr>
          <p:txBody>
            <a:bodyPr/>
            <a:lstStyle/>
            <a:p>
              <a:endParaRPr lang="en-NZ"/>
            </a:p>
          </p:txBody>
        </p:sp>
        <p:sp>
          <p:nvSpPr>
            <p:cNvPr id="9291" name="Rectangle 75"/>
            <p:cNvSpPr>
              <a:spLocks noChangeArrowheads="1"/>
            </p:cNvSpPr>
            <p:nvPr/>
          </p:nvSpPr>
          <p:spPr bwMode="auto">
            <a:xfrm>
              <a:off x="3846" y="1637"/>
              <a:ext cx="512" cy="25"/>
            </a:xfrm>
            <a:prstGeom prst="rect">
              <a:avLst/>
            </a:prstGeom>
            <a:solidFill>
              <a:srgbClr val="CCCCFF"/>
            </a:solidFill>
            <a:ln w="6350">
              <a:solidFill>
                <a:srgbClr val="FFFFFF"/>
              </a:solidFill>
              <a:miter lim="800000"/>
              <a:headEnd/>
              <a:tailEnd/>
            </a:ln>
          </p:spPr>
          <p:txBody>
            <a:bodyPr/>
            <a:lstStyle/>
            <a:p>
              <a:endParaRPr lang="en-NZ"/>
            </a:p>
          </p:txBody>
        </p:sp>
        <p:sp>
          <p:nvSpPr>
            <p:cNvPr id="9292" name="Rectangle 76"/>
            <p:cNvSpPr>
              <a:spLocks noChangeArrowheads="1"/>
            </p:cNvSpPr>
            <p:nvPr/>
          </p:nvSpPr>
          <p:spPr bwMode="auto">
            <a:xfrm>
              <a:off x="3846" y="1602"/>
              <a:ext cx="512" cy="35"/>
            </a:xfrm>
            <a:prstGeom prst="rect">
              <a:avLst/>
            </a:prstGeom>
            <a:solidFill>
              <a:srgbClr val="CC99FF"/>
            </a:solidFill>
            <a:ln w="6350">
              <a:solidFill>
                <a:srgbClr val="FFFFFF"/>
              </a:solidFill>
              <a:miter lim="800000"/>
              <a:headEnd/>
              <a:tailEnd/>
            </a:ln>
          </p:spPr>
          <p:txBody>
            <a:bodyPr/>
            <a:lstStyle/>
            <a:p>
              <a:endParaRPr lang="en-NZ"/>
            </a:p>
          </p:txBody>
        </p:sp>
        <p:sp>
          <p:nvSpPr>
            <p:cNvPr id="9293" name="Rectangle 77"/>
            <p:cNvSpPr>
              <a:spLocks noChangeArrowheads="1"/>
            </p:cNvSpPr>
            <p:nvPr/>
          </p:nvSpPr>
          <p:spPr bwMode="auto">
            <a:xfrm>
              <a:off x="3846" y="1571"/>
              <a:ext cx="512" cy="31"/>
            </a:xfrm>
            <a:prstGeom prst="rect">
              <a:avLst/>
            </a:prstGeom>
            <a:solidFill>
              <a:srgbClr val="CCFFCC"/>
            </a:solidFill>
            <a:ln w="6350">
              <a:solidFill>
                <a:srgbClr val="FFFFFF"/>
              </a:solidFill>
              <a:miter lim="800000"/>
              <a:headEnd/>
              <a:tailEnd/>
            </a:ln>
          </p:spPr>
          <p:txBody>
            <a:bodyPr/>
            <a:lstStyle/>
            <a:p>
              <a:endParaRPr lang="en-NZ"/>
            </a:p>
          </p:txBody>
        </p:sp>
        <p:sp>
          <p:nvSpPr>
            <p:cNvPr id="9294" name="Rectangle 78"/>
            <p:cNvSpPr>
              <a:spLocks noChangeArrowheads="1"/>
            </p:cNvSpPr>
            <p:nvPr/>
          </p:nvSpPr>
          <p:spPr bwMode="auto">
            <a:xfrm>
              <a:off x="3846" y="1420"/>
              <a:ext cx="512" cy="151"/>
            </a:xfrm>
            <a:prstGeom prst="rect">
              <a:avLst/>
            </a:prstGeom>
            <a:solidFill>
              <a:srgbClr val="FF99CC"/>
            </a:solidFill>
            <a:ln w="6350">
              <a:solidFill>
                <a:srgbClr val="FFFFFF"/>
              </a:solidFill>
              <a:miter lim="800000"/>
              <a:headEnd/>
              <a:tailEnd/>
            </a:ln>
          </p:spPr>
          <p:txBody>
            <a:bodyPr/>
            <a:lstStyle/>
            <a:p>
              <a:endParaRPr lang="en-NZ"/>
            </a:p>
          </p:txBody>
        </p:sp>
        <p:sp>
          <p:nvSpPr>
            <p:cNvPr id="9295" name="Rectangle 79"/>
            <p:cNvSpPr>
              <a:spLocks noChangeArrowheads="1"/>
            </p:cNvSpPr>
            <p:nvPr/>
          </p:nvSpPr>
          <p:spPr bwMode="auto">
            <a:xfrm>
              <a:off x="4004" y="2270"/>
              <a:ext cx="253"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solidFill>
                    <a:srgbClr val="000000"/>
                  </a:solidFill>
                  <a:latin typeface="Arial" pitchFamily="34" charset="0"/>
                </a:rPr>
                <a:t>52.5</a:t>
              </a:r>
              <a:endParaRPr lang="it-IT" altLang="en-US" sz="900" b="1">
                <a:latin typeface="Arial" pitchFamily="34" charset="0"/>
              </a:endParaRPr>
            </a:p>
          </p:txBody>
        </p:sp>
        <p:sp>
          <p:nvSpPr>
            <p:cNvPr id="9296" name="Rectangle 80"/>
            <p:cNvSpPr>
              <a:spLocks noChangeArrowheads="1"/>
            </p:cNvSpPr>
            <p:nvPr/>
          </p:nvSpPr>
          <p:spPr bwMode="auto">
            <a:xfrm>
              <a:off x="4004" y="1847"/>
              <a:ext cx="20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it-IT" altLang="en-US" sz="1300" b="1">
                  <a:latin typeface="Arial" pitchFamily="34" charset="0"/>
                </a:rPr>
                <a:t>25.7</a:t>
              </a:r>
              <a:endParaRPr lang="it-IT" altLang="en-US" sz="900" b="1">
                <a:latin typeface="Arial" pitchFamily="34" charset="0"/>
              </a:endParaRPr>
            </a:p>
          </p:txBody>
        </p:sp>
      </p:grpSp>
    </p:spTree>
    <p:extLst>
      <p:ext uri="{BB962C8B-B14F-4D97-AF65-F5344CB8AC3E}">
        <p14:creationId xmlns:p14="http://schemas.microsoft.com/office/powerpoint/2010/main" val="4575912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3600" dirty="0" smtClean="0"/>
              <a:t>HPV is detectable in over 90% of cervical cancers in NZ</a:t>
            </a:r>
            <a:endParaRPr lang="en-NZ" sz="3600"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772816"/>
            <a:ext cx="7344816" cy="4567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6381328"/>
            <a:ext cx="48768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65432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44500" y="2781300"/>
            <a:ext cx="8281988" cy="4032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E">
              <a:solidFill>
                <a:srgbClr val="FFFFFF"/>
              </a:solidFill>
              <a:latin typeface="Calibri" charset="0"/>
              <a:ea typeface="ＭＳ Ｐゴシック" charset="0"/>
              <a:cs typeface="ＭＳ Ｐゴシック" charset="0"/>
            </a:endParaRPr>
          </a:p>
        </p:txBody>
      </p:sp>
      <p:sp>
        <p:nvSpPr>
          <p:cNvPr id="19" name="Rectangle 18"/>
          <p:cNvSpPr/>
          <p:nvPr/>
        </p:nvSpPr>
        <p:spPr>
          <a:xfrm>
            <a:off x="444500" y="908050"/>
            <a:ext cx="8281988" cy="21018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E">
              <a:solidFill>
                <a:srgbClr val="FFFFFF"/>
              </a:solidFill>
              <a:latin typeface="Calibri" charset="0"/>
              <a:ea typeface="ＭＳ Ｐゴシック" charset="0"/>
              <a:cs typeface="ＭＳ Ｐゴシック" charset="0"/>
            </a:endParaRPr>
          </a:p>
        </p:txBody>
      </p:sp>
      <p:grpSp>
        <p:nvGrpSpPr>
          <p:cNvPr id="2" name="Group 1"/>
          <p:cNvGrpSpPr/>
          <p:nvPr/>
        </p:nvGrpSpPr>
        <p:grpSpPr>
          <a:xfrm>
            <a:off x="3227123" y="980728"/>
            <a:ext cx="2340000" cy="1980000"/>
            <a:chOff x="1918" y="0"/>
            <a:chExt cx="2011188" cy="4525963"/>
          </a:xfrm>
          <a:scene3d>
            <a:camera prst="orthographicFront"/>
            <a:lightRig rig="threePt" dir="t">
              <a:rot lat="0" lon="0" rev="7500000"/>
            </a:lightRig>
          </a:scene3d>
        </p:grpSpPr>
        <p:sp>
          <p:nvSpPr>
            <p:cNvPr id="4" name="Rounded Rectangle 3"/>
            <p:cNvSpPr/>
            <p:nvPr/>
          </p:nvSpPr>
          <p:spPr>
            <a:xfrm>
              <a:off x="1918" y="0"/>
              <a:ext cx="2011188" cy="4525963"/>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 name="Rounded Rectangle 4"/>
            <p:cNvSpPr/>
            <p:nvPr/>
          </p:nvSpPr>
          <p:spPr>
            <a:xfrm>
              <a:off x="1918" y="3291975"/>
              <a:ext cx="2011188" cy="1177875"/>
            </a:xfrm>
            <a:prstGeom prst="rect">
              <a:avLst/>
            </a:prstGeom>
            <a:sp3d/>
          </p:spPr>
          <p:style>
            <a:lnRef idx="0">
              <a:scrgbClr r="0" g="0" b="0"/>
            </a:lnRef>
            <a:fillRef idx="0">
              <a:scrgbClr r="0" g="0" b="0"/>
            </a:fillRef>
            <a:effectRef idx="0">
              <a:scrgbClr r="0" g="0" b="0"/>
            </a:effectRef>
            <a:fontRef idx="minor">
              <a:schemeClr val="lt1"/>
            </a:fontRef>
          </p:style>
          <p:txBody>
            <a:bodyPr lIns="192024" tIns="192024" rIns="192024" bIns="192024" spcCol="1270" anchor="ctr"/>
            <a:lstStyle/>
            <a:p>
              <a:pPr algn="ctr" defTabSz="1200150" fontAlgn="auto">
                <a:lnSpc>
                  <a:spcPct val="90000"/>
                </a:lnSpc>
                <a:spcBef>
                  <a:spcPts val="0"/>
                </a:spcBef>
                <a:spcAft>
                  <a:spcPct val="35000"/>
                </a:spcAft>
                <a:defRPr/>
              </a:pPr>
              <a:r>
                <a:rPr lang="en-IE" sz="2700" b="1" dirty="0"/>
                <a:t>Cytology</a:t>
              </a:r>
            </a:p>
          </p:txBody>
        </p:sp>
      </p:grpSp>
      <p:sp>
        <p:nvSpPr>
          <p:cNvPr id="3" name="Oval 2"/>
          <p:cNvSpPr/>
          <p:nvPr/>
        </p:nvSpPr>
        <p:spPr>
          <a:xfrm>
            <a:off x="3577379" y="1232888"/>
            <a:ext cx="1656000" cy="1188000"/>
          </a:xfrm>
          <a:prstGeom prst="ellipse">
            <a:avLst/>
          </a:prstGeom>
          <a:blipFill rotWithShape="0">
            <a:blip r:embed="rId2"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nvGrpSpPr>
          <p:cNvPr id="6" name="Group 5"/>
          <p:cNvGrpSpPr/>
          <p:nvPr/>
        </p:nvGrpSpPr>
        <p:grpSpPr>
          <a:xfrm>
            <a:off x="1308939" y="3141128"/>
            <a:ext cx="2088232" cy="1800040"/>
            <a:chOff x="2073443" y="0"/>
            <a:chExt cx="2011188" cy="4525963"/>
          </a:xfrm>
          <a:scene3d>
            <a:camera prst="orthographicFront"/>
            <a:lightRig rig="threePt" dir="t">
              <a:rot lat="0" lon="0" rev="7500000"/>
            </a:lightRig>
          </a:scene3d>
        </p:grpSpPr>
        <p:sp>
          <p:nvSpPr>
            <p:cNvPr id="8" name="Rounded Rectangle 7"/>
            <p:cNvSpPr/>
            <p:nvPr/>
          </p:nvSpPr>
          <p:spPr>
            <a:xfrm>
              <a:off x="2073443" y="0"/>
              <a:ext cx="2011188" cy="4525963"/>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9" name="Rounded Rectangle 4"/>
            <p:cNvSpPr/>
            <p:nvPr/>
          </p:nvSpPr>
          <p:spPr>
            <a:xfrm>
              <a:off x="2073443" y="2620877"/>
              <a:ext cx="2011188" cy="1810385"/>
            </a:xfrm>
            <a:prstGeom prst="rect">
              <a:avLst/>
            </a:prstGeom>
            <a:sp3d/>
          </p:spPr>
          <p:style>
            <a:lnRef idx="0">
              <a:scrgbClr r="0" g="0" b="0"/>
            </a:lnRef>
            <a:fillRef idx="0">
              <a:scrgbClr r="0" g="0" b="0"/>
            </a:fillRef>
            <a:effectRef idx="0">
              <a:scrgbClr r="0" g="0" b="0"/>
            </a:effectRef>
            <a:fontRef idx="minor">
              <a:schemeClr val="lt1"/>
            </a:fontRef>
          </p:style>
          <p:txBody>
            <a:bodyPr lIns="192024" tIns="192024" rIns="192024" bIns="192024" spcCol="1270" anchor="ctr"/>
            <a:lstStyle/>
            <a:p>
              <a:pPr algn="ctr" defTabSz="1200150" fontAlgn="auto">
                <a:lnSpc>
                  <a:spcPct val="90000"/>
                </a:lnSpc>
                <a:spcBef>
                  <a:spcPts val="0"/>
                </a:spcBef>
                <a:spcAft>
                  <a:spcPts val="0"/>
                </a:spcAft>
                <a:defRPr/>
              </a:pPr>
              <a:r>
                <a:rPr lang="en-IE" sz="2400" b="1" dirty="0"/>
                <a:t>HPV DNA</a:t>
              </a:r>
            </a:p>
          </p:txBody>
        </p:sp>
      </p:grpSp>
      <p:sp>
        <p:nvSpPr>
          <p:cNvPr id="7" name="Oval 6"/>
          <p:cNvSpPr/>
          <p:nvPr/>
        </p:nvSpPr>
        <p:spPr>
          <a:xfrm>
            <a:off x="1539518" y="3242472"/>
            <a:ext cx="1601993" cy="1008112"/>
          </a:xfrm>
          <a:prstGeom prst="ellipse">
            <a:avLst/>
          </a:prstGeom>
          <a:blipFill rotWithShape="0">
            <a:blip r:embed="rId3"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sp>
      <p:grpSp>
        <p:nvGrpSpPr>
          <p:cNvPr id="10" name="Group 9"/>
          <p:cNvGrpSpPr/>
          <p:nvPr/>
        </p:nvGrpSpPr>
        <p:grpSpPr>
          <a:xfrm>
            <a:off x="5413395" y="3141168"/>
            <a:ext cx="2088000" cy="1800000"/>
            <a:chOff x="6216492" y="0"/>
            <a:chExt cx="2011188" cy="4526466"/>
          </a:xfrm>
          <a:scene3d>
            <a:camera prst="orthographicFront"/>
            <a:lightRig rig="threePt" dir="t">
              <a:rot lat="0" lon="0" rev="7500000"/>
            </a:lightRig>
          </a:scene3d>
        </p:grpSpPr>
        <p:sp>
          <p:nvSpPr>
            <p:cNvPr id="12" name="Rounded Rectangle 11"/>
            <p:cNvSpPr/>
            <p:nvPr/>
          </p:nvSpPr>
          <p:spPr>
            <a:xfrm>
              <a:off x="6216492" y="0"/>
              <a:ext cx="2011188" cy="4525963"/>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13" name="Rounded Rectangle 4"/>
            <p:cNvSpPr/>
            <p:nvPr/>
          </p:nvSpPr>
          <p:spPr>
            <a:xfrm>
              <a:off x="6216492" y="2716081"/>
              <a:ext cx="2011188" cy="1810385"/>
            </a:xfrm>
            <a:prstGeom prst="rect">
              <a:avLst/>
            </a:prstGeom>
            <a:sp3d/>
          </p:spPr>
          <p:style>
            <a:lnRef idx="0">
              <a:scrgbClr r="0" g="0" b="0"/>
            </a:lnRef>
            <a:fillRef idx="0">
              <a:scrgbClr r="0" g="0" b="0"/>
            </a:fillRef>
            <a:effectRef idx="0">
              <a:scrgbClr r="0" g="0" b="0"/>
            </a:effectRef>
            <a:fontRef idx="minor">
              <a:schemeClr val="lt1"/>
            </a:fontRef>
          </p:style>
          <p:txBody>
            <a:bodyPr lIns="192024" tIns="192024" rIns="192024" bIns="192024" spcCol="1270" anchor="ctr"/>
            <a:lstStyle/>
            <a:p>
              <a:pPr algn="ctr" defTabSz="1200150" fontAlgn="auto">
                <a:lnSpc>
                  <a:spcPct val="90000"/>
                </a:lnSpc>
                <a:spcBef>
                  <a:spcPts val="0"/>
                </a:spcBef>
                <a:spcAft>
                  <a:spcPct val="35000"/>
                </a:spcAft>
                <a:defRPr/>
              </a:pPr>
              <a:r>
                <a:rPr lang="en-IE" sz="2400" b="1" dirty="0"/>
                <a:t>Biomarkers [p16/Ki67]</a:t>
              </a:r>
            </a:p>
          </p:txBody>
        </p:sp>
      </p:grpSp>
      <p:sp>
        <p:nvSpPr>
          <p:cNvPr id="11" name="Oval 10"/>
          <p:cNvSpPr/>
          <p:nvPr/>
        </p:nvSpPr>
        <p:spPr>
          <a:xfrm>
            <a:off x="5644167" y="3213288"/>
            <a:ext cx="1602000" cy="1008000"/>
          </a:xfrm>
          <a:prstGeom prst="ellipse">
            <a:avLst/>
          </a:prstGeom>
          <a:blipFill rotWithShape="0">
            <a:blip r:embed="rId4"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grpSp>
        <p:nvGrpSpPr>
          <p:cNvPr id="14" name="Group 13"/>
          <p:cNvGrpSpPr/>
          <p:nvPr/>
        </p:nvGrpSpPr>
        <p:grpSpPr>
          <a:xfrm>
            <a:off x="3469179" y="5085184"/>
            <a:ext cx="1872208" cy="1584176"/>
            <a:chOff x="4144967" y="0"/>
            <a:chExt cx="2011188" cy="4525963"/>
          </a:xfrm>
          <a:scene3d>
            <a:camera prst="orthographicFront"/>
            <a:lightRig rig="threePt" dir="t">
              <a:rot lat="0" lon="0" rev="7500000"/>
            </a:lightRig>
          </a:scene3d>
        </p:grpSpPr>
        <p:sp>
          <p:nvSpPr>
            <p:cNvPr id="16" name="Rounded Rectangle 15"/>
            <p:cNvSpPr/>
            <p:nvPr/>
          </p:nvSpPr>
          <p:spPr>
            <a:xfrm>
              <a:off x="4144967" y="0"/>
              <a:ext cx="2011188" cy="4525963"/>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7" name="Rounded Rectangle 4"/>
            <p:cNvSpPr/>
            <p:nvPr/>
          </p:nvSpPr>
          <p:spPr>
            <a:xfrm>
              <a:off x="4144967" y="2942203"/>
              <a:ext cx="2011188" cy="1357739"/>
            </a:xfrm>
            <a:prstGeom prst="rect">
              <a:avLst/>
            </a:prstGeom>
            <a:sp3d/>
          </p:spPr>
          <p:style>
            <a:lnRef idx="0">
              <a:scrgbClr r="0" g="0" b="0"/>
            </a:lnRef>
            <a:fillRef idx="0">
              <a:scrgbClr r="0" g="0" b="0"/>
            </a:fillRef>
            <a:effectRef idx="0">
              <a:scrgbClr r="0" g="0" b="0"/>
            </a:effectRef>
            <a:fontRef idx="minor">
              <a:schemeClr val="lt1"/>
            </a:fontRef>
          </p:style>
          <p:txBody>
            <a:bodyPr lIns="192024" tIns="192024" rIns="192024" bIns="192024" spcCol="1270" anchor="ctr"/>
            <a:lstStyle/>
            <a:p>
              <a:pPr algn="ctr" defTabSz="1200150" fontAlgn="auto">
                <a:lnSpc>
                  <a:spcPct val="90000"/>
                </a:lnSpc>
                <a:spcBef>
                  <a:spcPts val="0"/>
                </a:spcBef>
                <a:spcAft>
                  <a:spcPct val="35000"/>
                </a:spcAft>
                <a:defRPr/>
              </a:pPr>
              <a:r>
                <a:rPr lang="en-IE" sz="2000" b="1" dirty="0"/>
                <a:t>HPV mRNA</a:t>
              </a:r>
            </a:p>
          </p:txBody>
        </p:sp>
      </p:grpSp>
      <p:sp>
        <p:nvSpPr>
          <p:cNvPr id="15" name="Oval 14"/>
          <p:cNvSpPr/>
          <p:nvPr/>
        </p:nvSpPr>
        <p:spPr>
          <a:xfrm>
            <a:off x="3655707" y="5157192"/>
            <a:ext cx="1469656" cy="828172"/>
          </a:xfrm>
          <a:prstGeom prst="ellipse">
            <a:avLst/>
          </a:prstGeom>
          <a:blipFill rotWithShape="0">
            <a:blip r:embed="rId5" cstate="print"/>
            <a:stretch>
              <a:fillRect/>
            </a:stretch>
          </a:blipFill>
          <a:scene3d>
            <a:camera prst="orthographicFront"/>
            <a:lightRig rig="threePt" dir="t">
              <a:rot lat="0" lon="0" rev="7500000"/>
            </a:lightRig>
          </a:scene3d>
          <a:sp3d z="152400" extrusionH="63500" prstMaterial="matte">
            <a:bevelT w="50800" h="19050" prst="relaxedInset"/>
            <a:contourClr>
              <a:schemeClr val="bg1"/>
            </a:contourClr>
          </a:sp3d>
        </p:spPr>
        <p:style>
          <a:lnRef idx="0">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20" name="TextBox 19"/>
          <p:cNvSpPr txBox="1">
            <a:spLocks noChangeArrowheads="1"/>
          </p:cNvSpPr>
          <p:nvPr/>
        </p:nvSpPr>
        <p:spPr bwMode="auto">
          <a:xfrm rot="-5400000">
            <a:off x="-216693" y="1686719"/>
            <a:ext cx="219551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IE" sz="3200" b="1">
                <a:solidFill>
                  <a:schemeClr val="bg1"/>
                </a:solidFill>
                <a:latin typeface="Arial" charset="0"/>
                <a:cs typeface="ＭＳ Ｐゴシック" charset="0"/>
              </a:rPr>
              <a:t>NOW</a:t>
            </a:r>
          </a:p>
        </p:txBody>
      </p:sp>
      <p:sp>
        <p:nvSpPr>
          <p:cNvPr id="2069" name="TextBox 22"/>
          <p:cNvSpPr txBox="1">
            <a:spLocks noChangeArrowheads="1"/>
          </p:cNvSpPr>
          <p:nvPr/>
        </p:nvSpPr>
        <p:spPr bwMode="auto">
          <a:xfrm rot="-5400000">
            <a:off x="-1294606" y="4504531"/>
            <a:ext cx="40322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IE" sz="3200" b="1">
                <a:solidFill>
                  <a:schemeClr val="bg1"/>
                </a:solidFill>
                <a:latin typeface="Arial" charset="0"/>
                <a:cs typeface="ＭＳ Ｐゴシック" charset="0"/>
              </a:rPr>
              <a:t>FUTURE</a:t>
            </a:r>
          </a:p>
        </p:txBody>
      </p:sp>
      <p:sp>
        <p:nvSpPr>
          <p:cNvPr id="12310" name="Title 23"/>
          <p:cNvSpPr>
            <a:spLocks noGrp="1"/>
          </p:cNvSpPr>
          <p:nvPr>
            <p:ph type="title"/>
          </p:nvPr>
        </p:nvSpPr>
        <p:spPr>
          <a:xfrm>
            <a:off x="71438" y="142875"/>
            <a:ext cx="9144000" cy="836613"/>
          </a:xfrm>
        </p:spPr>
        <p:txBody>
          <a:bodyPr rtlCol="0">
            <a:noAutofit/>
          </a:bodyPr>
          <a:lstStyle/>
          <a:p>
            <a:pPr fontAlgn="auto">
              <a:spcAft>
                <a:spcPts val="0"/>
              </a:spcAft>
              <a:defRPr/>
            </a:pPr>
            <a:r>
              <a:rPr lang="en-IE" altLang="en-US" sz="3600" dirty="0" smtClean="0">
                <a:latin typeface="Century Gothic" pitchFamily="34" charset="0"/>
                <a:ea typeface="Century Gothic" pitchFamily="34" charset="0"/>
                <a:cs typeface="Century Gothic" pitchFamily="34" charset="0"/>
              </a:rPr>
              <a:t>Changing Cervical Screening </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7250" y="3573463"/>
            <a:ext cx="100806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00938" y="3573463"/>
            <a:ext cx="1008062"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7157" y="5375505"/>
            <a:ext cx="100806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415478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1000" fill="hold"/>
                                        <p:tgtEl>
                                          <p:spTgt spid="2"/>
                                        </p:tgtEl>
                                      </p:cBhvr>
                                      <p:by x="75000" y="75000"/>
                                    </p:animScale>
                                  </p:childTnLst>
                                </p:cTn>
                              </p:par>
                              <p:par>
                                <p:cTn id="7" presetID="6" presetClass="emph" presetSubtype="0" fill="hold" nodeType="withEffect">
                                  <p:stCondLst>
                                    <p:cond delay="0"/>
                                  </p:stCondLst>
                                  <p:childTnLst>
                                    <p:animScale>
                                      <p:cBhvr>
                                        <p:cTn id="8" dur="1000" fill="hold"/>
                                        <p:tgtEl>
                                          <p:spTgt spid="3"/>
                                        </p:tgtEl>
                                      </p:cBhvr>
                                      <p:by x="75000" y="75000"/>
                                    </p:animScale>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path" presetSubtype="0" accel="50000" decel="50000" fill="hold" grpId="0" nodeType="clickEffect">
                                  <p:stCondLst>
                                    <p:cond delay="0"/>
                                  </p:stCondLst>
                                  <p:childTnLst>
                                    <p:animMotion origin="layout" path="M 0 0.00024 L 0 0.33357 " pathEditMode="relative" rAng="0" ptsTypes="AA">
                                      <p:cBhvr>
                                        <p:cTn id="12" dur="2000" fill="hold"/>
                                        <p:tgtEl>
                                          <p:spTgt spid="19"/>
                                        </p:tgtEl>
                                        <p:attrNameLst>
                                          <p:attrName>ppt_x</p:attrName>
                                          <p:attrName>ppt_y</p:attrName>
                                        </p:attrNameLst>
                                      </p:cBhvr>
                                      <p:rCtr x="0" y="16700"/>
                                    </p:animMotion>
                                  </p:childTnLst>
                                </p:cTn>
                              </p:par>
                              <p:par>
                                <p:cTn id="13" presetID="1" presetClass="exit"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hidden"/>
                                      </p:to>
                                    </p:set>
                                  </p:childTnLst>
                                </p:cTn>
                              </p:par>
                              <p:par>
                                <p:cTn id="15" presetID="47"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2000"/>
                                        <p:tgtEl>
                                          <p:spTgt spid="22"/>
                                        </p:tgtEl>
                                      </p:cBhvr>
                                    </p:animEffect>
                                    <p:anim calcmode="lin" valueType="num">
                                      <p:cBhvr>
                                        <p:cTn id="18" dur="2000" fill="hold"/>
                                        <p:tgtEl>
                                          <p:spTgt spid="22"/>
                                        </p:tgtEl>
                                        <p:attrNameLst>
                                          <p:attrName>ppt_x</p:attrName>
                                        </p:attrNameLst>
                                      </p:cBhvr>
                                      <p:tavLst>
                                        <p:tav tm="0">
                                          <p:val>
                                            <p:strVal val="#ppt_x"/>
                                          </p:val>
                                        </p:tav>
                                        <p:tav tm="100000">
                                          <p:val>
                                            <p:strVal val="#ppt_x"/>
                                          </p:val>
                                        </p:tav>
                                      </p:tavLst>
                                    </p:anim>
                                    <p:anim calcmode="lin" valueType="num">
                                      <p:cBhvr>
                                        <p:cTn id="19" dur="2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1000"/>
                                        <p:tgtEl>
                                          <p:spTgt spid="1026"/>
                                        </p:tgtEl>
                                      </p:cBhvr>
                                    </p:animEffect>
                                  </p:childTnLst>
                                </p:cTn>
                              </p:par>
                              <p:par>
                                <p:cTn id="25" presetID="10"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0" y="0"/>
            <a:ext cx="8229600" cy="1600200"/>
          </a:xfrm>
        </p:spPr>
        <p:txBody>
          <a:bodyPr/>
          <a:lstStyle/>
          <a:p>
            <a:r>
              <a:rPr lang="en-IE" sz="3600" b="1" dirty="0">
                <a:solidFill>
                  <a:schemeClr val="tx2">
                    <a:lumMod val="50000"/>
                  </a:schemeClr>
                </a:solidFill>
                <a:latin typeface="Century Gothic" charset="0"/>
                <a:cs typeface="Century Gothic" charset="0"/>
              </a:rPr>
              <a:t>Cytology versus HPV testing</a:t>
            </a:r>
          </a:p>
        </p:txBody>
      </p:sp>
      <p:pic>
        <p:nvPicPr>
          <p:cNvPr id="3" name="Picture 2"/>
          <p:cNvPicPr>
            <a:picLocks noChangeAspect="1" noChangeArrowheads="1"/>
          </p:cNvPicPr>
          <p:nvPr/>
        </p:nvPicPr>
        <p:blipFill>
          <a:blip r:embed="rId2"/>
          <a:srcRect/>
          <a:stretch>
            <a:fillRect/>
          </a:stretch>
        </p:blipFill>
        <p:spPr bwMode="auto">
          <a:xfrm>
            <a:off x="4500562" y="2808842"/>
            <a:ext cx="3987622" cy="2191794"/>
          </a:xfrm>
          <a:prstGeom prst="rect">
            <a:avLst/>
          </a:prstGeom>
          <a:noFill/>
          <a:ln w="9525">
            <a:noFill/>
            <a:miter lim="800000"/>
            <a:headEnd/>
            <a:tailEnd/>
          </a:ln>
          <a:effectLst>
            <a:softEdge rad="127000"/>
          </a:effectLst>
        </p:spPr>
      </p:pic>
      <p:pic>
        <p:nvPicPr>
          <p:cNvPr id="4" name="Picture 3"/>
          <p:cNvPicPr>
            <a:picLocks noChangeAspect="1" noChangeArrowheads="1"/>
          </p:cNvPicPr>
          <p:nvPr/>
        </p:nvPicPr>
        <p:blipFill>
          <a:blip r:embed="rId3"/>
          <a:srcRect/>
          <a:stretch>
            <a:fillRect/>
          </a:stretch>
        </p:blipFill>
        <p:spPr bwMode="auto">
          <a:xfrm>
            <a:off x="785786" y="2786058"/>
            <a:ext cx="3294670" cy="2214578"/>
          </a:xfrm>
          <a:prstGeom prst="rect">
            <a:avLst/>
          </a:prstGeom>
          <a:noFill/>
          <a:ln w="9525">
            <a:noFill/>
            <a:miter lim="800000"/>
            <a:headEnd/>
            <a:tailEnd/>
          </a:ln>
          <a:effectLst>
            <a:softEdge rad="127000"/>
          </a:effectLst>
        </p:spPr>
      </p:pic>
      <p:sp>
        <p:nvSpPr>
          <p:cNvPr id="4101" name="TextBox 4"/>
          <p:cNvSpPr txBox="1">
            <a:spLocks noChangeArrowheads="1"/>
          </p:cNvSpPr>
          <p:nvPr/>
        </p:nvSpPr>
        <p:spPr bwMode="auto">
          <a:xfrm>
            <a:off x="1490663" y="5000625"/>
            <a:ext cx="1724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IE" sz="2400" b="1">
                <a:latin typeface="Arial" charset="0"/>
                <a:cs typeface="ＭＳ Ｐゴシック" charset="0"/>
              </a:rPr>
              <a:t>Subjective</a:t>
            </a:r>
          </a:p>
        </p:txBody>
      </p:sp>
      <p:sp>
        <p:nvSpPr>
          <p:cNvPr id="4102" name="TextBox 5"/>
          <p:cNvSpPr txBox="1">
            <a:spLocks noChangeArrowheads="1"/>
          </p:cNvSpPr>
          <p:nvPr/>
        </p:nvSpPr>
        <p:spPr bwMode="auto">
          <a:xfrm>
            <a:off x="5502275" y="4967288"/>
            <a:ext cx="1570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IE" sz="2400" b="1">
                <a:latin typeface="Arial" charset="0"/>
                <a:cs typeface="ＭＳ Ｐゴシック" charset="0"/>
              </a:rPr>
              <a:t>Objective</a:t>
            </a:r>
          </a:p>
        </p:txBody>
      </p:sp>
    </p:spTree>
    <p:extLst>
      <p:ext uri="{BB962C8B-B14F-4D97-AF65-F5344CB8AC3E}">
        <p14:creationId xmlns:p14="http://schemas.microsoft.com/office/powerpoint/2010/main" val="4103220916"/>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8596" y="2143116"/>
            <a:ext cx="4143404" cy="2428892"/>
          </a:xfrm>
          <a:prstGeom prst="rect">
            <a:avLst/>
          </a:prstGeom>
          <a:solidFill>
            <a:schemeClr val="accent3">
              <a:lumMod val="75000"/>
            </a:schemeClr>
          </a:solidFill>
          <a:effectLst>
            <a:glow rad="228600">
              <a:schemeClr val="accent3">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IE" sz="2400" b="1" u="sng" dirty="0"/>
              <a:t>HPV DNA tests</a:t>
            </a:r>
          </a:p>
          <a:p>
            <a:pPr algn="ctr" fontAlgn="auto">
              <a:spcBef>
                <a:spcPts val="0"/>
              </a:spcBef>
              <a:spcAft>
                <a:spcPts val="0"/>
              </a:spcAft>
              <a:defRPr/>
            </a:pPr>
            <a:r>
              <a:rPr lang="en-IE" sz="2400" dirty="0" err="1"/>
              <a:t>Cobas</a:t>
            </a:r>
            <a:r>
              <a:rPr lang="en-IE" sz="2400" dirty="0"/>
              <a:t> 4800 HPV [Roche]</a:t>
            </a:r>
          </a:p>
          <a:p>
            <a:pPr algn="ctr" fontAlgn="auto">
              <a:spcBef>
                <a:spcPts val="0"/>
              </a:spcBef>
              <a:spcAft>
                <a:spcPts val="0"/>
              </a:spcAft>
              <a:defRPr/>
            </a:pPr>
            <a:r>
              <a:rPr lang="en-IE" sz="2400" dirty="0" err="1"/>
              <a:t>Digene</a:t>
            </a:r>
            <a:r>
              <a:rPr lang="en-IE" sz="2400" dirty="0"/>
              <a:t> HC-2 [</a:t>
            </a:r>
            <a:r>
              <a:rPr lang="en-IE" sz="2400" dirty="0" err="1"/>
              <a:t>Qiagen</a:t>
            </a:r>
            <a:r>
              <a:rPr lang="en-IE" sz="2400" dirty="0"/>
              <a:t>]</a:t>
            </a:r>
          </a:p>
          <a:p>
            <a:pPr algn="ctr" fontAlgn="auto">
              <a:spcBef>
                <a:spcPts val="0"/>
              </a:spcBef>
              <a:spcAft>
                <a:spcPts val="0"/>
              </a:spcAft>
              <a:defRPr/>
            </a:pPr>
            <a:r>
              <a:rPr lang="en-IE" sz="2400" dirty="0" err="1"/>
              <a:t>Cervista</a:t>
            </a:r>
            <a:r>
              <a:rPr lang="en-IE" sz="2400" dirty="0"/>
              <a:t> HPV HR [</a:t>
            </a:r>
            <a:r>
              <a:rPr lang="en-IE" sz="2400" dirty="0" err="1"/>
              <a:t>Hologic</a:t>
            </a:r>
            <a:r>
              <a:rPr lang="en-IE" sz="2400" dirty="0"/>
              <a:t>]</a:t>
            </a:r>
          </a:p>
          <a:p>
            <a:pPr algn="ctr" fontAlgn="auto">
              <a:spcBef>
                <a:spcPts val="0"/>
              </a:spcBef>
              <a:spcAft>
                <a:spcPts val="0"/>
              </a:spcAft>
              <a:defRPr/>
            </a:pPr>
            <a:r>
              <a:rPr lang="en-IE" sz="2400" dirty="0" err="1"/>
              <a:t>Cervista</a:t>
            </a:r>
            <a:r>
              <a:rPr lang="en-IE" sz="2400" dirty="0"/>
              <a:t> HPV16/18 [</a:t>
            </a:r>
            <a:r>
              <a:rPr lang="en-IE" sz="2400" dirty="0" err="1"/>
              <a:t>Hologic</a:t>
            </a:r>
            <a:r>
              <a:rPr lang="en-IE" sz="2400" dirty="0"/>
              <a:t>]</a:t>
            </a:r>
          </a:p>
        </p:txBody>
      </p:sp>
      <p:sp>
        <p:nvSpPr>
          <p:cNvPr id="7173" name="Title 1"/>
          <p:cNvSpPr txBox="1">
            <a:spLocks/>
          </p:cNvSpPr>
          <p:nvPr/>
        </p:nvSpPr>
        <p:spPr bwMode="auto">
          <a:xfrm>
            <a:off x="142875" y="500063"/>
            <a:ext cx="87868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3200" b="1">
                <a:solidFill>
                  <a:schemeClr val="bg1"/>
                </a:solidFill>
                <a:latin typeface="Century Gothic" charset="0"/>
                <a:cs typeface="ＭＳ Ｐゴシック" charset="0"/>
              </a:rPr>
              <a:t>FDA approved HPV tests</a:t>
            </a:r>
          </a:p>
          <a:p>
            <a:pPr algn="ctr"/>
            <a:r>
              <a:rPr lang="en-US" sz="2400" b="1">
                <a:solidFill>
                  <a:schemeClr val="bg1"/>
                </a:solidFill>
                <a:latin typeface="Century Gothic" charset="0"/>
                <a:cs typeface="ＭＳ Ｐゴシック" charset="0"/>
              </a:rPr>
              <a:t>[for clinical use]</a:t>
            </a:r>
          </a:p>
        </p:txBody>
      </p:sp>
      <p:sp>
        <p:nvSpPr>
          <p:cNvPr id="5" name="Rectangle 4"/>
          <p:cNvSpPr/>
          <p:nvPr/>
        </p:nvSpPr>
        <p:spPr>
          <a:xfrm>
            <a:off x="4857752" y="4071942"/>
            <a:ext cx="4143404" cy="2428892"/>
          </a:xfrm>
          <a:prstGeom prst="rect">
            <a:avLst/>
          </a:prstGeom>
          <a:solidFill>
            <a:srgbClr val="FF0000"/>
          </a:solidFill>
          <a:effectLst>
            <a:glow rad="228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IE" sz="2400" b="1" u="sng" dirty="0"/>
              <a:t>HPV RNA tests</a:t>
            </a:r>
          </a:p>
          <a:p>
            <a:pPr algn="ctr" fontAlgn="auto">
              <a:spcBef>
                <a:spcPts val="0"/>
              </a:spcBef>
              <a:spcAft>
                <a:spcPts val="0"/>
              </a:spcAft>
              <a:defRPr/>
            </a:pPr>
            <a:r>
              <a:rPr lang="en-IE" sz="2400" dirty="0" err="1"/>
              <a:t>Aptima</a:t>
            </a:r>
            <a:r>
              <a:rPr lang="en-IE" sz="2400" dirty="0"/>
              <a:t> HPV assay </a:t>
            </a:r>
          </a:p>
          <a:p>
            <a:pPr algn="ctr" fontAlgn="auto">
              <a:spcBef>
                <a:spcPts val="0"/>
              </a:spcBef>
              <a:spcAft>
                <a:spcPts val="0"/>
              </a:spcAft>
              <a:defRPr/>
            </a:pPr>
            <a:r>
              <a:rPr lang="en-IE" sz="2400" dirty="0"/>
              <a:t>[</a:t>
            </a:r>
            <a:r>
              <a:rPr lang="en-IE" sz="2400" dirty="0" err="1"/>
              <a:t>Hologic</a:t>
            </a:r>
            <a:r>
              <a:rPr lang="en-IE" sz="2400" dirty="0"/>
              <a:t>/ </a:t>
            </a:r>
            <a:r>
              <a:rPr lang="en-IE" sz="2400" dirty="0" err="1"/>
              <a:t>GenProbe</a:t>
            </a:r>
            <a:r>
              <a:rPr lang="en-IE" sz="2400" dirty="0"/>
              <a:t>]</a:t>
            </a:r>
          </a:p>
        </p:txBody>
      </p:sp>
    </p:spTree>
    <p:extLst>
      <p:ext uri="{BB962C8B-B14F-4D97-AF65-F5344CB8AC3E}">
        <p14:creationId xmlns:p14="http://schemas.microsoft.com/office/powerpoint/2010/main" val="22858352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a:latin typeface="Verdana" charset="0"/>
              </a:rPr>
              <a:t>Introduction of HPV testing</a:t>
            </a:r>
            <a:endParaRPr lang="en-NZ">
              <a:latin typeface="Verdana" charset="0"/>
            </a:endParaRPr>
          </a:p>
        </p:txBody>
      </p:sp>
      <p:sp>
        <p:nvSpPr>
          <p:cNvPr id="24578" name="Content Placeholder 2"/>
          <p:cNvSpPr>
            <a:spLocks noGrp="1"/>
          </p:cNvSpPr>
          <p:nvPr>
            <p:ph idx="4294967295"/>
          </p:nvPr>
        </p:nvSpPr>
        <p:spPr>
          <a:xfrm>
            <a:off x="1009650" y="1806575"/>
            <a:ext cx="7124700" cy="4052888"/>
          </a:xfrm>
          <a:prstGeom prst="rect">
            <a:avLst/>
          </a:prstGeom>
        </p:spPr>
        <p:txBody>
          <a:bodyPr/>
          <a:lstStyle/>
          <a:p>
            <a:pPr eaLnBrk="1" hangingPunct="1"/>
            <a:r>
              <a:rPr lang="en-NZ" sz="2400">
                <a:latin typeface="Verdana" charset="0"/>
              </a:rPr>
              <a:t>Triage of low grade smears</a:t>
            </a:r>
          </a:p>
          <a:p>
            <a:pPr eaLnBrk="1" hangingPunct="1"/>
            <a:r>
              <a:rPr lang="en-NZ" sz="2400">
                <a:latin typeface="Verdana" charset="0"/>
              </a:rPr>
              <a:t>Test of cure post LLETZ</a:t>
            </a:r>
          </a:p>
          <a:p>
            <a:pPr eaLnBrk="1" hangingPunct="1"/>
            <a:r>
              <a:rPr lang="en-NZ" sz="2400">
                <a:latin typeface="Verdana" charset="0"/>
              </a:rPr>
              <a:t>Historical test of cure</a:t>
            </a:r>
          </a:p>
          <a:p>
            <a:pPr eaLnBrk="1" hangingPunct="1"/>
            <a:endParaRPr lang="en-NZ" sz="2400">
              <a:latin typeface="Verdana" charset="0"/>
            </a:endParaRPr>
          </a:p>
          <a:p>
            <a:pPr eaLnBrk="1" hangingPunct="1"/>
            <a:r>
              <a:rPr lang="en-NZ" sz="2400">
                <a:latin typeface="Verdana" charset="0"/>
              </a:rPr>
              <a:t>Primary HPV screening</a:t>
            </a:r>
          </a:p>
        </p:txBody>
      </p:sp>
    </p:spTree>
    <p:extLst>
      <p:ext uri="{BB962C8B-B14F-4D97-AF65-F5344CB8AC3E}">
        <p14:creationId xmlns:p14="http://schemas.microsoft.com/office/powerpoint/2010/main" val="3866089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647700" y="30163"/>
            <a:ext cx="8039100" cy="1139825"/>
          </a:xfrm>
        </p:spPr>
        <p:txBody>
          <a:bodyPr/>
          <a:lstStyle/>
          <a:p>
            <a:r>
              <a:rPr lang="en-NZ" sz="3600" dirty="0">
                <a:solidFill>
                  <a:schemeClr val="tx1"/>
                </a:solidFill>
                <a:latin typeface="Verdana" charset="0"/>
              </a:rPr>
              <a:t>HPV triage of ASCUS/LSIL</a:t>
            </a:r>
            <a:endParaRPr lang="en-AU" dirty="0">
              <a:solidFill>
                <a:schemeClr val="tx1"/>
              </a:solidFill>
              <a:latin typeface="Verdana" charset="0"/>
            </a:endParaRPr>
          </a:p>
        </p:txBody>
      </p:sp>
      <p:sp>
        <p:nvSpPr>
          <p:cNvPr id="25602" name="Rectangle 3"/>
          <p:cNvSpPr>
            <a:spLocks noChangeArrowheads="1"/>
          </p:cNvSpPr>
          <p:nvPr/>
        </p:nvSpPr>
        <p:spPr bwMode="auto">
          <a:xfrm>
            <a:off x="0" y="4238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Trebuchet MS" charset="0"/>
            </a:endParaRPr>
          </a:p>
        </p:txBody>
      </p:sp>
      <p:graphicFrame>
        <p:nvGraphicFramePr>
          <p:cNvPr id="25603" name="Object 4"/>
          <p:cNvGraphicFramePr>
            <a:graphicFrameLocks noChangeAspect="1"/>
          </p:cNvGraphicFramePr>
          <p:nvPr>
            <p:extLst>
              <p:ext uri="{D42A27DB-BD31-4B8C-83A1-F6EECF244321}">
                <p14:modId xmlns:p14="http://schemas.microsoft.com/office/powerpoint/2010/main" val="3462775594"/>
              </p:ext>
            </p:extLst>
          </p:nvPr>
        </p:nvGraphicFramePr>
        <p:xfrm>
          <a:off x="1517650" y="1341438"/>
          <a:ext cx="6223000" cy="5156200"/>
        </p:xfrm>
        <a:graphic>
          <a:graphicData uri="http://schemas.openxmlformats.org/presentationml/2006/ole">
            <mc:AlternateContent xmlns:mc="http://schemas.openxmlformats.org/markup-compatibility/2006">
              <mc:Choice xmlns:v="urn:schemas-microsoft-com:vml" Requires="v">
                <p:oleObj spid="_x0000_s10269" r:id="rId4" imgW="5765800" imgH="6311900" progId="">
                  <p:embed/>
                </p:oleObj>
              </mc:Choice>
              <mc:Fallback>
                <p:oleObj r:id="rId4" imgW="5765800" imgH="63119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t="17126"/>
                      <a:stretch>
                        <a:fillRect/>
                      </a:stretch>
                    </p:blipFill>
                    <p:spPr bwMode="auto">
                      <a:xfrm>
                        <a:off x="1517650" y="1341438"/>
                        <a:ext cx="6223000" cy="5156200"/>
                      </a:xfrm>
                      <a:prstGeom prst="rect">
                        <a:avLst/>
                      </a:prstGeom>
                      <a:solidFill>
                        <a:srgbClr val="CCFFCC"/>
                      </a:solidFill>
                      <a:ln>
                        <a:noFill/>
                      </a:ln>
                    </p:spPr>
                  </p:pic>
                </p:oleObj>
              </mc:Fallback>
            </mc:AlternateContent>
          </a:graphicData>
        </a:graphic>
      </p:graphicFrame>
    </p:spTree>
    <p:extLst>
      <p:ext uri="{BB962C8B-B14F-4D97-AF65-F5344CB8AC3E}">
        <p14:creationId xmlns:p14="http://schemas.microsoft.com/office/powerpoint/2010/main" val="1522888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1631696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ChangeArrowheads="1"/>
          </p:cNvSpPr>
          <p:nvPr/>
        </p:nvSpPr>
        <p:spPr bwMode="auto">
          <a:xfrm>
            <a:off x="1295400" y="381000"/>
            <a:ext cx="7620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9698" name="Rectangle 3"/>
          <p:cNvSpPr>
            <a:spLocks noChangeArrowheads="1"/>
          </p:cNvSpPr>
          <p:nvPr/>
        </p:nvSpPr>
        <p:spPr bwMode="auto">
          <a:xfrm>
            <a:off x="1143000" y="0"/>
            <a:ext cx="77724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9699" name="Rectangle 4"/>
          <p:cNvSpPr>
            <a:spLocks noChangeArrowheads="1"/>
          </p:cNvSpPr>
          <p:nvPr/>
        </p:nvSpPr>
        <p:spPr bwMode="auto">
          <a:xfrm>
            <a:off x="4572000" y="395288"/>
            <a:ext cx="37338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3200" b="1" u="sng" dirty="0">
                <a:solidFill>
                  <a:srgbClr val="FF0000"/>
                </a:solidFill>
              </a:rPr>
              <a:t>Risk for CIN 3+</a:t>
            </a:r>
          </a:p>
        </p:txBody>
      </p:sp>
      <p:sp>
        <p:nvSpPr>
          <p:cNvPr id="29700" name="Line 5"/>
          <p:cNvSpPr>
            <a:spLocks noChangeShapeType="1"/>
          </p:cNvSpPr>
          <p:nvPr/>
        </p:nvSpPr>
        <p:spPr bwMode="auto">
          <a:xfrm>
            <a:off x="1066800" y="1828800"/>
            <a:ext cx="0" cy="396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1" name="Line 6"/>
          <p:cNvSpPr>
            <a:spLocks noChangeShapeType="1"/>
          </p:cNvSpPr>
          <p:nvPr/>
        </p:nvSpPr>
        <p:spPr bwMode="auto">
          <a:xfrm>
            <a:off x="1066800" y="5791200"/>
            <a:ext cx="784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2" name="Line 7"/>
          <p:cNvSpPr>
            <a:spLocks noChangeShapeType="1"/>
          </p:cNvSpPr>
          <p:nvPr/>
        </p:nvSpPr>
        <p:spPr bwMode="auto">
          <a:xfrm>
            <a:off x="990600" y="2971800"/>
            <a:ext cx="152400" cy="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3" name="Line 8"/>
          <p:cNvSpPr>
            <a:spLocks noChangeShapeType="1"/>
          </p:cNvSpPr>
          <p:nvPr/>
        </p:nvSpPr>
        <p:spPr bwMode="auto">
          <a:xfrm>
            <a:off x="990600" y="4114800"/>
            <a:ext cx="152400" cy="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4" name="Line 9"/>
          <p:cNvSpPr>
            <a:spLocks noChangeShapeType="1"/>
          </p:cNvSpPr>
          <p:nvPr/>
        </p:nvSpPr>
        <p:spPr bwMode="auto">
          <a:xfrm>
            <a:off x="990600" y="4953000"/>
            <a:ext cx="152400" cy="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5" name="Text Box 10"/>
          <p:cNvSpPr txBox="1">
            <a:spLocks noChangeArrowheads="1"/>
          </p:cNvSpPr>
          <p:nvPr/>
        </p:nvSpPr>
        <p:spPr bwMode="auto">
          <a:xfrm>
            <a:off x="228600" y="26670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25%</a:t>
            </a:r>
          </a:p>
        </p:txBody>
      </p:sp>
      <p:sp>
        <p:nvSpPr>
          <p:cNvPr id="29706" name="Text Box 11"/>
          <p:cNvSpPr txBox="1">
            <a:spLocks noChangeArrowheads="1"/>
          </p:cNvSpPr>
          <p:nvPr/>
        </p:nvSpPr>
        <p:spPr bwMode="auto">
          <a:xfrm>
            <a:off x="228600" y="38862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15%</a:t>
            </a:r>
          </a:p>
        </p:txBody>
      </p:sp>
      <p:sp>
        <p:nvSpPr>
          <p:cNvPr id="29707" name="Text Box 12"/>
          <p:cNvSpPr txBox="1">
            <a:spLocks noChangeArrowheads="1"/>
          </p:cNvSpPr>
          <p:nvPr/>
        </p:nvSpPr>
        <p:spPr bwMode="auto">
          <a:xfrm>
            <a:off x="152400" y="55626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0.0%</a:t>
            </a:r>
          </a:p>
        </p:txBody>
      </p:sp>
      <p:sp>
        <p:nvSpPr>
          <p:cNvPr id="29708" name="Line 13"/>
          <p:cNvSpPr>
            <a:spLocks noChangeShapeType="1"/>
          </p:cNvSpPr>
          <p:nvPr/>
        </p:nvSpPr>
        <p:spPr bwMode="auto">
          <a:xfrm>
            <a:off x="1066800" y="4953000"/>
            <a:ext cx="807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9" name="Line 14"/>
          <p:cNvSpPr>
            <a:spLocks noChangeShapeType="1"/>
          </p:cNvSpPr>
          <p:nvPr/>
        </p:nvSpPr>
        <p:spPr bwMode="auto">
          <a:xfrm>
            <a:off x="1066800" y="4114800"/>
            <a:ext cx="8077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0" name="Line 15"/>
          <p:cNvSpPr>
            <a:spLocks noChangeShapeType="1"/>
          </p:cNvSpPr>
          <p:nvPr/>
        </p:nvSpPr>
        <p:spPr bwMode="auto">
          <a:xfrm>
            <a:off x="1066800" y="2971800"/>
            <a:ext cx="3048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1" name="Text Box 16"/>
          <p:cNvSpPr txBox="1">
            <a:spLocks noChangeArrowheads="1"/>
          </p:cNvSpPr>
          <p:nvPr/>
        </p:nvSpPr>
        <p:spPr bwMode="auto">
          <a:xfrm>
            <a:off x="1447800" y="685800"/>
            <a:ext cx="3505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HPV 16 positive </a:t>
            </a:r>
          </a:p>
        </p:txBody>
      </p:sp>
      <p:sp>
        <p:nvSpPr>
          <p:cNvPr id="29712" name="Text Box 17"/>
          <p:cNvSpPr txBox="1">
            <a:spLocks noChangeArrowheads="1"/>
          </p:cNvSpPr>
          <p:nvPr/>
        </p:nvSpPr>
        <p:spPr bwMode="auto">
          <a:xfrm>
            <a:off x="5562600" y="3216275"/>
            <a:ext cx="3352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Any high-risk HPV(+) other than HPV 16</a:t>
            </a:r>
          </a:p>
        </p:txBody>
      </p:sp>
      <p:sp>
        <p:nvSpPr>
          <p:cNvPr id="52242" name="Text Box 18"/>
          <p:cNvSpPr txBox="1">
            <a:spLocks noChangeArrowheads="1"/>
          </p:cNvSpPr>
          <p:nvPr/>
        </p:nvSpPr>
        <p:spPr bwMode="auto">
          <a:xfrm>
            <a:off x="1600200" y="6200775"/>
            <a:ext cx="876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en-US" sz="2400" i="1" dirty="0">
                <a:solidFill>
                  <a:schemeClr val="bg1">
                    <a:lumMod val="95000"/>
                  </a:schemeClr>
                </a:solidFill>
              </a:rPr>
              <a:t>Castle P et al J </a:t>
            </a:r>
            <a:r>
              <a:rPr lang="en-US" sz="2400" i="1" dirty="0" err="1">
                <a:solidFill>
                  <a:schemeClr val="bg1">
                    <a:lumMod val="95000"/>
                  </a:schemeClr>
                </a:solidFill>
              </a:rPr>
              <a:t>Natl</a:t>
            </a:r>
            <a:r>
              <a:rPr lang="en-US" sz="2400" i="1" dirty="0">
                <a:solidFill>
                  <a:schemeClr val="bg1">
                    <a:lumMod val="95000"/>
                  </a:schemeClr>
                </a:solidFill>
              </a:rPr>
              <a:t> Cancer </a:t>
            </a:r>
            <a:r>
              <a:rPr lang="en-US" sz="2400" i="1" dirty="0" err="1">
                <a:solidFill>
                  <a:schemeClr val="bg1">
                    <a:lumMod val="95000"/>
                  </a:schemeClr>
                </a:solidFill>
              </a:rPr>
              <a:t>Inst</a:t>
            </a:r>
            <a:r>
              <a:rPr lang="en-US" sz="2400" i="1" dirty="0">
                <a:solidFill>
                  <a:schemeClr val="bg1">
                    <a:lumMod val="95000"/>
                  </a:schemeClr>
                </a:solidFill>
              </a:rPr>
              <a:t> 2005;97:1066-71</a:t>
            </a:r>
          </a:p>
        </p:txBody>
      </p:sp>
      <p:sp>
        <p:nvSpPr>
          <p:cNvPr id="29714" name="Text Box 19"/>
          <p:cNvSpPr txBox="1">
            <a:spLocks noChangeArrowheads="1"/>
          </p:cNvSpPr>
          <p:nvPr/>
        </p:nvSpPr>
        <p:spPr bwMode="auto">
          <a:xfrm>
            <a:off x="228600" y="16764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35%</a:t>
            </a:r>
          </a:p>
        </p:txBody>
      </p:sp>
      <p:sp>
        <p:nvSpPr>
          <p:cNvPr id="29715" name="Line 20"/>
          <p:cNvSpPr>
            <a:spLocks noChangeShapeType="1"/>
          </p:cNvSpPr>
          <p:nvPr/>
        </p:nvSpPr>
        <p:spPr bwMode="auto">
          <a:xfrm>
            <a:off x="1143000" y="1828800"/>
            <a:ext cx="3048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6" name="Line 21"/>
          <p:cNvSpPr>
            <a:spLocks noChangeShapeType="1"/>
          </p:cNvSpPr>
          <p:nvPr/>
        </p:nvSpPr>
        <p:spPr bwMode="auto">
          <a:xfrm>
            <a:off x="990600" y="1828800"/>
            <a:ext cx="152400" cy="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7" name="Text Box 23"/>
          <p:cNvSpPr txBox="1">
            <a:spLocks noChangeArrowheads="1"/>
          </p:cNvSpPr>
          <p:nvPr/>
        </p:nvSpPr>
        <p:spPr bwMode="auto">
          <a:xfrm>
            <a:off x="152400" y="47244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7.5%</a:t>
            </a:r>
          </a:p>
        </p:txBody>
      </p:sp>
      <p:sp>
        <p:nvSpPr>
          <p:cNvPr id="29718" name="Rectangle 24"/>
          <p:cNvSpPr>
            <a:spLocks noChangeArrowheads="1"/>
          </p:cNvSpPr>
          <p:nvPr/>
        </p:nvSpPr>
        <p:spPr bwMode="auto">
          <a:xfrm>
            <a:off x="1524000" y="2133600"/>
            <a:ext cx="685800" cy="3657600"/>
          </a:xfrm>
          <a:prstGeom prst="rect">
            <a:avLst/>
          </a:prstGeom>
          <a:solidFill>
            <a:srgbClr val="008000"/>
          </a:solidFill>
          <a:ln w="12700">
            <a:solidFill>
              <a:schemeClr val="tx1"/>
            </a:solidFill>
            <a:miter lim="800000"/>
            <a:headEnd type="none" w="sm" len="sm"/>
            <a:tailEnd type="none" w="sm" len="sm"/>
          </a:ln>
        </p:spPr>
        <p:txBody>
          <a:bodyPr wrap="none" anchor="ctr"/>
          <a:lstStyle/>
          <a:p>
            <a:pPr algn="ctr"/>
            <a:endParaRPr lang="en-US">
              <a:solidFill>
                <a:srgbClr val="FF0000"/>
              </a:solidFill>
            </a:endParaRPr>
          </a:p>
        </p:txBody>
      </p:sp>
      <p:sp>
        <p:nvSpPr>
          <p:cNvPr id="29719" name="Rectangle 25"/>
          <p:cNvSpPr>
            <a:spLocks noChangeArrowheads="1"/>
          </p:cNvSpPr>
          <p:nvPr/>
        </p:nvSpPr>
        <p:spPr bwMode="auto">
          <a:xfrm>
            <a:off x="2895600" y="1295400"/>
            <a:ext cx="685800" cy="4495800"/>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en-US"/>
          </a:p>
        </p:txBody>
      </p:sp>
      <p:sp>
        <p:nvSpPr>
          <p:cNvPr id="29720" name="Rectangle 26"/>
          <p:cNvSpPr>
            <a:spLocks noChangeArrowheads="1"/>
          </p:cNvSpPr>
          <p:nvPr/>
        </p:nvSpPr>
        <p:spPr bwMode="auto">
          <a:xfrm>
            <a:off x="6172200" y="4800600"/>
            <a:ext cx="685800" cy="990600"/>
          </a:xfrm>
          <a:prstGeom prst="rect">
            <a:avLst/>
          </a:prstGeom>
          <a:solidFill>
            <a:srgbClr val="008000"/>
          </a:solidFill>
          <a:ln w="12700">
            <a:solidFill>
              <a:schemeClr val="tx1"/>
            </a:solidFill>
            <a:miter lim="800000"/>
            <a:headEnd type="none" w="sm" len="sm"/>
            <a:tailEnd type="none" w="sm" len="sm"/>
          </a:ln>
        </p:spPr>
        <p:txBody>
          <a:bodyPr wrap="none" anchor="ctr"/>
          <a:lstStyle/>
          <a:p>
            <a:endParaRPr lang="en-US"/>
          </a:p>
        </p:txBody>
      </p:sp>
      <p:sp>
        <p:nvSpPr>
          <p:cNvPr id="29721" name="Rectangle 27"/>
          <p:cNvSpPr>
            <a:spLocks noChangeArrowheads="1"/>
          </p:cNvSpPr>
          <p:nvPr/>
        </p:nvSpPr>
        <p:spPr bwMode="auto">
          <a:xfrm>
            <a:off x="7543800" y="4648200"/>
            <a:ext cx="685800" cy="1143000"/>
          </a:xfrm>
          <a:prstGeom prst="rect">
            <a:avLst/>
          </a:prstGeom>
          <a:solidFill>
            <a:srgbClr val="FF3300"/>
          </a:solidFill>
          <a:ln w="12700">
            <a:solidFill>
              <a:schemeClr val="tx1"/>
            </a:solidFill>
            <a:miter lim="800000"/>
            <a:headEnd type="none" w="sm" len="sm"/>
            <a:tailEnd type="none" w="sm" len="sm"/>
          </a:ln>
        </p:spPr>
        <p:txBody>
          <a:bodyPr wrap="none" anchor="ctr"/>
          <a:lstStyle/>
          <a:p>
            <a:pPr algn="ctr"/>
            <a:endParaRPr lang="en-US">
              <a:solidFill>
                <a:schemeClr val="accent1"/>
              </a:solidFill>
            </a:endParaRPr>
          </a:p>
        </p:txBody>
      </p:sp>
      <p:sp>
        <p:nvSpPr>
          <p:cNvPr id="29722" name="Text Box 29"/>
          <p:cNvSpPr txBox="1">
            <a:spLocks noChangeArrowheads="1"/>
          </p:cNvSpPr>
          <p:nvPr/>
        </p:nvSpPr>
        <p:spPr bwMode="auto">
          <a:xfrm>
            <a:off x="1600200" y="2101850"/>
            <a:ext cx="762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000" b="1">
                <a:solidFill>
                  <a:srgbClr val="010C31"/>
                </a:solidFill>
              </a:rPr>
              <a:t>32.5%</a:t>
            </a:r>
          </a:p>
        </p:txBody>
      </p:sp>
      <p:sp>
        <p:nvSpPr>
          <p:cNvPr id="29723" name="Text Box 30"/>
          <p:cNvSpPr txBox="1">
            <a:spLocks noChangeArrowheads="1"/>
          </p:cNvSpPr>
          <p:nvPr/>
        </p:nvSpPr>
        <p:spPr bwMode="auto">
          <a:xfrm>
            <a:off x="2971800" y="1295400"/>
            <a:ext cx="762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000" b="1">
                <a:solidFill>
                  <a:schemeClr val="bg2"/>
                </a:solidFill>
              </a:rPr>
              <a:t>39.5%</a:t>
            </a:r>
          </a:p>
        </p:txBody>
      </p:sp>
      <p:sp>
        <p:nvSpPr>
          <p:cNvPr id="29724" name="Text Box 31"/>
          <p:cNvSpPr txBox="1">
            <a:spLocks noChangeArrowheads="1"/>
          </p:cNvSpPr>
          <p:nvPr/>
        </p:nvSpPr>
        <p:spPr bwMode="auto">
          <a:xfrm>
            <a:off x="6172200" y="4784725"/>
            <a:ext cx="76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000" b="1">
                <a:solidFill>
                  <a:srgbClr val="010C31"/>
                </a:solidFill>
              </a:rPr>
              <a:t>8.4%</a:t>
            </a:r>
          </a:p>
        </p:txBody>
      </p:sp>
      <p:sp>
        <p:nvSpPr>
          <p:cNvPr id="29725" name="Text Box 32"/>
          <p:cNvSpPr txBox="1">
            <a:spLocks noChangeArrowheads="1"/>
          </p:cNvSpPr>
          <p:nvPr/>
        </p:nvSpPr>
        <p:spPr bwMode="auto">
          <a:xfrm>
            <a:off x="7543800" y="4648200"/>
            <a:ext cx="76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2000" b="1">
                <a:solidFill>
                  <a:schemeClr val="bg2"/>
                </a:solidFill>
              </a:rPr>
              <a:t>9.5%</a:t>
            </a:r>
          </a:p>
        </p:txBody>
      </p:sp>
      <p:sp>
        <p:nvSpPr>
          <p:cNvPr id="29726" name="Text Box 33"/>
          <p:cNvSpPr txBox="1">
            <a:spLocks noChangeArrowheads="1"/>
          </p:cNvSpPr>
          <p:nvPr/>
        </p:nvSpPr>
        <p:spPr bwMode="auto">
          <a:xfrm>
            <a:off x="1071563" y="5867400"/>
            <a:ext cx="1519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a:solidFill>
                  <a:srgbClr val="FF0000"/>
                </a:solidFill>
              </a:rPr>
              <a:t>ASC-US</a:t>
            </a:r>
          </a:p>
        </p:txBody>
      </p:sp>
      <p:sp>
        <p:nvSpPr>
          <p:cNvPr id="29727" name="Text Box 34"/>
          <p:cNvSpPr txBox="1">
            <a:spLocks noChangeArrowheads="1"/>
          </p:cNvSpPr>
          <p:nvPr/>
        </p:nvSpPr>
        <p:spPr bwMode="auto">
          <a:xfrm>
            <a:off x="2819400" y="58674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a:solidFill>
                  <a:srgbClr val="FF0000"/>
                </a:solidFill>
              </a:rPr>
              <a:t>LSIL</a:t>
            </a:r>
          </a:p>
        </p:txBody>
      </p:sp>
      <p:sp>
        <p:nvSpPr>
          <p:cNvPr id="29728" name="Text Box 35"/>
          <p:cNvSpPr txBox="1">
            <a:spLocks noChangeArrowheads="1"/>
          </p:cNvSpPr>
          <p:nvPr/>
        </p:nvSpPr>
        <p:spPr bwMode="auto">
          <a:xfrm>
            <a:off x="7467600" y="57912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a:solidFill>
                  <a:srgbClr val="FF0000"/>
                </a:solidFill>
              </a:rPr>
              <a:t>LSIL</a:t>
            </a:r>
          </a:p>
        </p:txBody>
      </p:sp>
      <p:sp>
        <p:nvSpPr>
          <p:cNvPr id="29729" name="Text Box 36"/>
          <p:cNvSpPr txBox="1">
            <a:spLocks noChangeArrowheads="1"/>
          </p:cNvSpPr>
          <p:nvPr/>
        </p:nvSpPr>
        <p:spPr bwMode="auto">
          <a:xfrm>
            <a:off x="5867400" y="5827889"/>
            <a:ext cx="1419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dirty="0">
                <a:solidFill>
                  <a:srgbClr val="FF0000"/>
                </a:solidFill>
              </a:rPr>
              <a:t>ASC-US</a:t>
            </a:r>
          </a:p>
        </p:txBody>
      </p:sp>
    </p:spTree>
    <p:custDataLst>
      <p:tags r:id="rId1"/>
    </p:custDataLst>
    <p:extLst>
      <p:ext uri="{BB962C8B-B14F-4D97-AF65-F5344CB8AC3E}">
        <p14:creationId xmlns:p14="http://schemas.microsoft.com/office/powerpoint/2010/main" val="36882682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647700" y="411163"/>
            <a:ext cx="7956550" cy="1006475"/>
          </a:xfrm>
        </p:spPr>
        <p:txBody>
          <a:bodyPr/>
          <a:lstStyle/>
          <a:p>
            <a:r>
              <a:rPr lang="en-AU">
                <a:latin typeface="Verdana" charset="0"/>
              </a:rPr>
              <a:t>Post treatment HPV testing</a:t>
            </a:r>
          </a:p>
        </p:txBody>
      </p:sp>
      <p:sp>
        <p:nvSpPr>
          <p:cNvPr id="33794" name="Rectangle 3"/>
          <p:cNvSpPr>
            <a:spLocks noGrp="1" noChangeArrowheads="1"/>
          </p:cNvSpPr>
          <p:nvPr>
            <p:ph type="body" idx="4294967295"/>
          </p:nvPr>
        </p:nvSpPr>
        <p:spPr>
          <a:xfrm>
            <a:off x="684213" y="2133600"/>
            <a:ext cx="7920037" cy="4175125"/>
          </a:xfrm>
          <a:prstGeom prst="rect">
            <a:avLst/>
          </a:prstGeom>
        </p:spPr>
        <p:txBody>
          <a:bodyPr>
            <a:normAutofit fontScale="77500" lnSpcReduction="20000"/>
          </a:bodyPr>
          <a:lstStyle/>
          <a:p>
            <a:pPr>
              <a:lnSpc>
                <a:spcPct val="80000"/>
              </a:lnSpc>
              <a:spcBef>
                <a:spcPct val="50000"/>
              </a:spcBef>
              <a:spcAft>
                <a:spcPct val="50000"/>
              </a:spcAft>
            </a:pPr>
            <a:endParaRPr lang="en-NZ" sz="2800">
              <a:latin typeface="Verdana" charset="0"/>
            </a:endParaRPr>
          </a:p>
          <a:p>
            <a:pPr>
              <a:lnSpc>
                <a:spcPct val="80000"/>
              </a:lnSpc>
              <a:spcBef>
                <a:spcPct val="50000"/>
              </a:spcBef>
              <a:spcAft>
                <a:spcPct val="50000"/>
              </a:spcAft>
            </a:pPr>
            <a:endParaRPr lang="en-NZ" sz="2800">
              <a:latin typeface="Verdana" charset="0"/>
            </a:endParaRPr>
          </a:p>
          <a:p>
            <a:pPr>
              <a:lnSpc>
                <a:spcPct val="80000"/>
              </a:lnSpc>
              <a:spcBef>
                <a:spcPct val="50000"/>
              </a:spcBef>
              <a:spcAft>
                <a:spcPct val="50000"/>
              </a:spcAft>
            </a:pPr>
            <a:endParaRPr lang="en-NZ" sz="2800">
              <a:latin typeface="Verdana" charset="0"/>
            </a:endParaRPr>
          </a:p>
          <a:p>
            <a:pPr>
              <a:lnSpc>
                <a:spcPct val="80000"/>
              </a:lnSpc>
              <a:spcBef>
                <a:spcPct val="50000"/>
              </a:spcBef>
              <a:spcAft>
                <a:spcPct val="50000"/>
              </a:spcAft>
            </a:pPr>
            <a:endParaRPr lang="en-NZ" sz="2800">
              <a:latin typeface="Verdana" charset="0"/>
            </a:endParaRPr>
          </a:p>
          <a:p>
            <a:pPr>
              <a:lnSpc>
                <a:spcPct val="80000"/>
              </a:lnSpc>
              <a:spcBef>
                <a:spcPct val="50000"/>
              </a:spcBef>
              <a:spcAft>
                <a:spcPct val="50000"/>
              </a:spcAft>
            </a:pPr>
            <a:endParaRPr lang="en-NZ" sz="2800">
              <a:latin typeface="Verdana" charset="0"/>
            </a:endParaRPr>
          </a:p>
          <a:p>
            <a:pPr>
              <a:lnSpc>
                <a:spcPct val="80000"/>
              </a:lnSpc>
              <a:spcBef>
                <a:spcPct val="50000"/>
              </a:spcBef>
              <a:spcAft>
                <a:spcPct val="50000"/>
              </a:spcAft>
            </a:pPr>
            <a:r>
              <a:rPr lang="en-NZ" sz="2800">
                <a:latin typeface="Verdana" charset="0"/>
              </a:rPr>
              <a:t>Substitutes for annual smears for life</a:t>
            </a:r>
          </a:p>
          <a:p>
            <a:pPr>
              <a:lnSpc>
                <a:spcPct val="80000"/>
              </a:lnSpc>
              <a:spcBef>
                <a:spcPct val="50000"/>
              </a:spcBef>
              <a:spcAft>
                <a:spcPct val="50000"/>
              </a:spcAft>
              <a:buFont typeface="Wingdings" charset="0"/>
              <a:buNone/>
            </a:pPr>
            <a:endParaRPr lang="en-NZ" sz="2800">
              <a:latin typeface="Verdana" charset="0"/>
            </a:endParaRPr>
          </a:p>
          <a:p>
            <a:pPr>
              <a:lnSpc>
                <a:spcPct val="80000"/>
              </a:lnSpc>
              <a:spcBef>
                <a:spcPct val="50000"/>
              </a:spcBef>
              <a:spcAft>
                <a:spcPct val="50000"/>
              </a:spcAft>
              <a:buFont typeface="Wingdings" charset="0"/>
              <a:buNone/>
            </a:pPr>
            <a:r>
              <a:rPr lang="en-NZ" sz="2800">
                <a:latin typeface="Verdana" charset="0"/>
              </a:rPr>
              <a:t>                  </a:t>
            </a:r>
          </a:p>
        </p:txBody>
      </p:sp>
      <p:sp>
        <p:nvSpPr>
          <p:cNvPr id="33795" name="AutoShape 4"/>
          <p:cNvSpPr>
            <a:spLocks noChangeArrowheads="1"/>
          </p:cNvSpPr>
          <p:nvPr/>
        </p:nvSpPr>
        <p:spPr bwMode="auto">
          <a:xfrm>
            <a:off x="1143000" y="1676400"/>
            <a:ext cx="1727200" cy="1079500"/>
          </a:xfrm>
          <a:prstGeom prst="flowChartAlternateProcess">
            <a:avLst/>
          </a:prstGeom>
          <a:solidFill>
            <a:srgbClr val="CCFFCC"/>
          </a:solidFill>
          <a:ln w="9525">
            <a:solidFill>
              <a:schemeClr val="tx1"/>
            </a:solidFill>
            <a:miter lim="800000"/>
            <a:headEnd/>
            <a:tailEnd/>
          </a:ln>
        </p:spPr>
        <p:txBody>
          <a:bodyPr wrap="none" anchor="ctr"/>
          <a:lstStyle/>
          <a:p>
            <a:r>
              <a:rPr lang="en-GB" b="1" dirty="0">
                <a:latin typeface="Trebuchet MS" charset="0"/>
              </a:rPr>
              <a:t>SMEAR + HPV</a:t>
            </a:r>
          </a:p>
          <a:p>
            <a:r>
              <a:rPr lang="en-GB" b="1" dirty="0">
                <a:latin typeface="Trebuchet MS" charset="0"/>
              </a:rPr>
              <a:t>NEGATIVE</a:t>
            </a:r>
            <a:endParaRPr lang="en-US" b="1" dirty="0">
              <a:latin typeface="Trebuchet MS" charset="0"/>
            </a:endParaRPr>
          </a:p>
        </p:txBody>
      </p:sp>
      <p:sp>
        <p:nvSpPr>
          <p:cNvPr id="33796" name="AutoShape 5"/>
          <p:cNvSpPr>
            <a:spLocks noChangeArrowheads="1"/>
          </p:cNvSpPr>
          <p:nvPr/>
        </p:nvSpPr>
        <p:spPr bwMode="auto">
          <a:xfrm>
            <a:off x="3352800" y="1676400"/>
            <a:ext cx="1727200" cy="1079500"/>
          </a:xfrm>
          <a:prstGeom prst="flowChartAlternateProcess">
            <a:avLst/>
          </a:prstGeom>
          <a:solidFill>
            <a:srgbClr val="CCFFCC"/>
          </a:solidFill>
          <a:ln w="9525">
            <a:solidFill>
              <a:schemeClr val="tx1"/>
            </a:solidFill>
            <a:miter lim="800000"/>
            <a:headEnd/>
            <a:tailEnd/>
          </a:ln>
        </p:spPr>
        <p:txBody>
          <a:bodyPr wrap="none" anchor="ctr"/>
          <a:lstStyle/>
          <a:p>
            <a:r>
              <a:rPr lang="en-GB" b="1" dirty="0">
                <a:latin typeface="Trebuchet MS" charset="0"/>
              </a:rPr>
              <a:t> SMEAR +HPV </a:t>
            </a:r>
          </a:p>
          <a:p>
            <a:r>
              <a:rPr lang="en-GB" b="1" dirty="0">
                <a:latin typeface="Trebuchet MS" charset="0"/>
              </a:rPr>
              <a:t>NEGATIVE</a:t>
            </a:r>
            <a:endParaRPr lang="en-US" b="1" dirty="0">
              <a:latin typeface="Trebuchet MS" charset="0"/>
            </a:endParaRPr>
          </a:p>
        </p:txBody>
      </p:sp>
      <p:sp>
        <p:nvSpPr>
          <p:cNvPr id="33797" name="AutoShape 6"/>
          <p:cNvSpPr>
            <a:spLocks noChangeArrowheads="1"/>
          </p:cNvSpPr>
          <p:nvPr/>
        </p:nvSpPr>
        <p:spPr bwMode="auto">
          <a:xfrm>
            <a:off x="4953000" y="3429000"/>
            <a:ext cx="1727200" cy="1079500"/>
          </a:xfrm>
          <a:prstGeom prst="flowChartAlternateProcess">
            <a:avLst/>
          </a:prstGeom>
          <a:solidFill>
            <a:srgbClr val="CCFFCC"/>
          </a:solidFill>
          <a:ln w="9525">
            <a:solidFill>
              <a:schemeClr val="tx1"/>
            </a:solidFill>
            <a:miter lim="800000"/>
            <a:headEnd/>
            <a:tailEnd/>
          </a:ln>
        </p:spPr>
        <p:txBody>
          <a:bodyPr wrap="none" anchor="ctr"/>
          <a:lstStyle/>
          <a:p>
            <a:r>
              <a:rPr lang="en-GB" b="1" dirty="0">
                <a:latin typeface="Trebuchet MS" charset="0"/>
              </a:rPr>
              <a:t>NORMAL </a:t>
            </a:r>
          </a:p>
          <a:p>
            <a:r>
              <a:rPr lang="en-GB" b="1" dirty="0">
                <a:latin typeface="Trebuchet MS" charset="0"/>
              </a:rPr>
              <a:t>SCREENING</a:t>
            </a:r>
            <a:endParaRPr lang="en-US" b="1" dirty="0">
              <a:latin typeface="Trebuchet MS" charset="0"/>
            </a:endParaRPr>
          </a:p>
        </p:txBody>
      </p:sp>
      <p:sp>
        <p:nvSpPr>
          <p:cNvPr id="33798" name="AutoShape 7"/>
          <p:cNvSpPr>
            <a:spLocks noChangeArrowheads="1"/>
          </p:cNvSpPr>
          <p:nvPr/>
        </p:nvSpPr>
        <p:spPr bwMode="auto">
          <a:xfrm>
            <a:off x="2895600" y="3657600"/>
            <a:ext cx="1223963" cy="360363"/>
          </a:xfrm>
          <a:prstGeom prst="rightArrow">
            <a:avLst>
              <a:gd name="adj1" fmla="val 50000"/>
              <a:gd name="adj2" fmla="val 84912"/>
            </a:avLst>
          </a:prstGeom>
          <a:solidFill>
            <a:schemeClr val="tx2"/>
          </a:solidFill>
          <a:ln w="9525">
            <a:solidFill>
              <a:schemeClr val="tx1"/>
            </a:solidFill>
            <a:miter lim="800000"/>
            <a:headEnd/>
            <a:tailEnd/>
          </a:ln>
        </p:spPr>
        <p:txBody>
          <a:bodyPr wrap="none" anchor="ctr"/>
          <a:lstStyle/>
          <a:p>
            <a:endParaRPr lang="en-US">
              <a:latin typeface="Trebuchet MS" charset="0"/>
            </a:endParaRPr>
          </a:p>
        </p:txBody>
      </p:sp>
      <p:sp>
        <p:nvSpPr>
          <p:cNvPr id="33799" name="TextBox 3"/>
          <p:cNvSpPr txBox="1">
            <a:spLocks noChangeArrowheads="1"/>
          </p:cNvSpPr>
          <p:nvPr/>
        </p:nvSpPr>
        <p:spPr bwMode="auto">
          <a:xfrm>
            <a:off x="2895600" y="2057400"/>
            <a:ext cx="68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a:t>+</a:t>
            </a:r>
          </a:p>
        </p:txBody>
      </p:sp>
    </p:spTree>
    <p:extLst>
      <p:ext uri="{BB962C8B-B14F-4D97-AF65-F5344CB8AC3E}">
        <p14:creationId xmlns:p14="http://schemas.microsoft.com/office/powerpoint/2010/main" val="4282277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Kjaer 10-Jahre-DK 2006[4]_Pag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3600"/>
            <a:ext cx="9144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2" name="Picture 3" descr="Kjaer 10-Jahre-DK 2006[4]_Page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5961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4"/>
          <p:cNvSpPr txBox="1">
            <a:spLocks noChangeArrowheads="1"/>
          </p:cNvSpPr>
          <p:nvPr/>
        </p:nvSpPr>
        <p:spPr bwMode="auto">
          <a:xfrm>
            <a:off x="158750" y="6400800"/>
            <a:ext cx="3460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800" b="1"/>
              <a:t>Cancer Res; November 1 2006</a:t>
            </a:r>
          </a:p>
        </p:txBody>
      </p:sp>
    </p:spTree>
    <p:extLst>
      <p:ext uri="{BB962C8B-B14F-4D97-AF65-F5344CB8AC3E}">
        <p14:creationId xmlns:p14="http://schemas.microsoft.com/office/powerpoint/2010/main" val="9614890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779463" y="112889"/>
            <a:ext cx="7583487" cy="1001889"/>
          </a:xfrm>
        </p:spPr>
        <p:txBody>
          <a:bodyPr/>
          <a:lstStyle/>
          <a:p>
            <a:r>
              <a:rPr lang="en-US" dirty="0">
                <a:latin typeface="Verdana" charset="0"/>
              </a:rPr>
              <a:t>Test of cure study</a:t>
            </a:r>
          </a:p>
        </p:txBody>
      </p:sp>
      <p:sp>
        <p:nvSpPr>
          <p:cNvPr id="37890" name="Content Placeholder 2"/>
          <p:cNvSpPr>
            <a:spLocks noGrp="1"/>
          </p:cNvSpPr>
          <p:nvPr>
            <p:ph idx="4294967295"/>
          </p:nvPr>
        </p:nvSpPr>
        <p:spPr>
          <a:xfrm>
            <a:off x="1009650" y="1241778"/>
            <a:ext cx="7124700" cy="4617685"/>
          </a:xfrm>
          <a:prstGeom prst="rect">
            <a:avLst/>
          </a:prstGeom>
        </p:spPr>
        <p:txBody>
          <a:bodyPr>
            <a:normAutofit fontScale="92500" lnSpcReduction="20000"/>
          </a:bodyPr>
          <a:lstStyle/>
          <a:p>
            <a:pPr marL="0" indent="0">
              <a:buFont typeface="Wingdings 2" charset="0"/>
              <a:buNone/>
            </a:pPr>
            <a:r>
              <a:rPr lang="en-US" dirty="0">
                <a:latin typeface="Verdana" charset="0"/>
              </a:rPr>
              <a:t>If cytology and HPV testing are negative at six months then the risk of CIN 2+ over the next two years was less than 0.5</a:t>
            </a:r>
            <a:r>
              <a:rPr lang="en-US" dirty="0" smtClean="0">
                <a:latin typeface="Verdana" charset="0"/>
              </a:rPr>
              <a:t>%</a:t>
            </a:r>
          </a:p>
          <a:p>
            <a:pPr marL="0" indent="0">
              <a:buNone/>
            </a:pPr>
            <a:r>
              <a:rPr lang="en-US" i="1" dirty="0">
                <a:solidFill>
                  <a:srgbClr val="FF0000"/>
                </a:solidFill>
              </a:rPr>
              <a:t>Kitchener et al Lancet </a:t>
            </a:r>
            <a:r>
              <a:rPr lang="en-US" i="1" dirty="0" err="1">
                <a:solidFill>
                  <a:srgbClr val="FF0000"/>
                </a:solidFill>
              </a:rPr>
              <a:t>Onc</a:t>
            </a:r>
            <a:r>
              <a:rPr lang="en-US" i="1" dirty="0">
                <a:solidFill>
                  <a:srgbClr val="FF0000"/>
                </a:solidFill>
              </a:rPr>
              <a:t> 2009</a:t>
            </a:r>
          </a:p>
          <a:p>
            <a:pPr marL="0" indent="0">
              <a:buFont typeface="Wingdings 2" charset="0"/>
              <a:buNone/>
            </a:pPr>
            <a:endParaRPr lang="en-US" dirty="0">
              <a:latin typeface="Verdana" charset="0"/>
            </a:endParaRPr>
          </a:p>
          <a:p>
            <a:pPr marL="0" indent="0">
              <a:buNone/>
            </a:pPr>
            <a:r>
              <a:rPr lang="en-US" dirty="0">
                <a:latin typeface="Verdana" charset="0"/>
              </a:rPr>
              <a:t>HPV testing using HC2 is the most sensitive test of cure and is superior to either cytology or colposcopy </a:t>
            </a:r>
            <a:r>
              <a:rPr lang="en-US" sz="1600" i="1" dirty="0" err="1">
                <a:solidFill>
                  <a:srgbClr val="FF0000"/>
                </a:solidFill>
                <a:latin typeface="Verdana" charset="0"/>
              </a:rPr>
              <a:t>Paraskevaidis</a:t>
            </a:r>
            <a:r>
              <a:rPr lang="en-US" sz="1600" i="1" dirty="0">
                <a:solidFill>
                  <a:srgbClr val="FF0000"/>
                </a:solidFill>
                <a:latin typeface="Verdana" charset="0"/>
              </a:rPr>
              <a:t> et al Cancer   Treat Rev, 2004</a:t>
            </a:r>
          </a:p>
          <a:p>
            <a:pPr marL="0" indent="0">
              <a:buFont typeface="Wingdings 2" charset="0"/>
              <a:buNone/>
            </a:pPr>
            <a:endParaRPr lang="en-US" dirty="0">
              <a:latin typeface="Verdana" charset="0"/>
            </a:endParaRPr>
          </a:p>
          <a:p>
            <a:pPr marL="0" indent="0">
              <a:buFont typeface="Wingdings 2" charset="0"/>
              <a:buNone/>
            </a:pPr>
            <a:r>
              <a:rPr lang="en-US" i="1" dirty="0">
                <a:solidFill>
                  <a:srgbClr val="F2F2F2"/>
                </a:solidFill>
                <a:latin typeface="Verdana" charset="0"/>
              </a:rPr>
              <a:t>	     			</a:t>
            </a:r>
            <a:endParaRPr lang="en-US" i="1" dirty="0">
              <a:solidFill>
                <a:srgbClr val="D9D9D9"/>
              </a:solidFill>
              <a:latin typeface="Verdana" charset="0"/>
            </a:endParaRPr>
          </a:p>
          <a:p>
            <a:pPr marL="0" indent="0">
              <a:buFont typeface="Wingdings 2" charset="0"/>
              <a:buNone/>
            </a:pPr>
            <a:r>
              <a:rPr lang="en-US" dirty="0">
                <a:latin typeface="Verdana" charset="0"/>
              </a:rPr>
              <a:t>The addition of cytology to HPV testing improves the sensitivity of sampling. The optimum time for the double test (cytology and HC2) is probably at 18–24 months</a:t>
            </a:r>
          </a:p>
          <a:p>
            <a:pPr marL="0" indent="0">
              <a:buNone/>
            </a:pPr>
            <a:r>
              <a:rPr lang="en-US" i="1" dirty="0">
                <a:solidFill>
                  <a:srgbClr val="D9D9D9"/>
                </a:solidFill>
                <a:latin typeface="Verdana" charset="0"/>
              </a:rPr>
              <a:t>		</a:t>
            </a:r>
            <a:r>
              <a:rPr lang="en-US" sz="1600" i="1" dirty="0">
                <a:solidFill>
                  <a:srgbClr val="D9D9D9"/>
                </a:solidFill>
                <a:latin typeface="Verdana" charset="0"/>
              </a:rPr>
              <a:t>	</a:t>
            </a:r>
            <a:r>
              <a:rPr lang="en-US" sz="1600" i="1" dirty="0">
                <a:solidFill>
                  <a:srgbClr val="FF0000"/>
                </a:solidFill>
                <a:latin typeface="Verdana" charset="0"/>
              </a:rPr>
              <a:t>Coupe et al BJOG, 2007</a:t>
            </a:r>
          </a:p>
          <a:p>
            <a:pPr marL="0" indent="0">
              <a:buFont typeface="Wingdings 2" charset="0"/>
              <a:buNone/>
            </a:pPr>
            <a:r>
              <a:rPr lang="en-US" i="1" dirty="0">
                <a:solidFill>
                  <a:srgbClr val="D9D9D9"/>
                </a:solidFill>
                <a:latin typeface="Verdana" charset="0"/>
              </a:rPr>
              <a:t>						</a:t>
            </a:r>
            <a:endParaRPr lang="en-US" sz="1600" i="1" dirty="0">
              <a:solidFill>
                <a:srgbClr val="FF0000"/>
              </a:solidFill>
              <a:latin typeface="Verdana" charset="0"/>
            </a:endParaRPr>
          </a:p>
        </p:txBody>
      </p:sp>
    </p:spTree>
    <p:extLst>
      <p:ext uri="{BB962C8B-B14F-4D97-AF65-F5344CB8AC3E}">
        <p14:creationId xmlns:p14="http://schemas.microsoft.com/office/powerpoint/2010/main" val="2309856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250825" y="115888"/>
            <a:ext cx="6337300" cy="874712"/>
          </a:xfrm>
          <a:prstGeom prst="rect">
            <a:avLst/>
          </a:prstGeom>
          <a:noFill/>
          <a:ln>
            <a:noFill/>
          </a:ln>
          <a:effectLst/>
          <a:extLst/>
        </p:spPr>
        <p:txBody>
          <a:bodyPr lIns="92070" tIns="46036" rIns="92070" bIns="46036" anchor="ctr"/>
          <a:lstStyle/>
          <a:p>
            <a:pPr fontAlgn="auto">
              <a:spcBef>
                <a:spcPts val="0"/>
              </a:spcBef>
              <a:spcAft>
                <a:spcPts val="0"/>
              </a:spcAft>
              <a:defRPr/>
            </a:pPr>
            <a:endParaRPr lang="en-AU" sz="3200">
              <a:solidFill>
                <a:srgbClr val="FFCC00"/>
              </a:solidFill>
              <a:effectLst>
                <a:outerShdw blurRad="38100" dist="38100" dir="2700000" algn="tl">
                  <a:srgbClr val="000000"/>
                </a:outerShdw>
              </a:effectLst>
            </a:endParaRPr>
          </a:p>
        </p:txBody>
      </p:sp>
      <p:sp>
        <p:nvSpPr>
          <p:cNvPr id="39938" name="Rectangle 3"/>
          <p:cNvSpPr>
            <a:spLocks noChangeArrowheads="1"/>
          </p:cNvSpPr>
          <p:nvPr/>
        </p:nvSpPr>
        <p:spPr bwMode="auto">
          <a:xfrm>
            <a:off x="0" y="4048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Trebuchet MS" charset="0"/>
            </a:endParaRPr>
          </a:p>
        </p:txBody>
      </p:sp>
      <p:pic>
        <p:nvPicPr>
          <p:cNvPr id="3993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1" y="1196974"/>
            <a:ext cx="7730066"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Rectangle 8"/>
          <p:cNvSpPr>
            <a:spLocks noGrp="1" noChangeArrowheads="1"/>
          </p:cNvSpPr>
          <p:nvPr>
            <p:ph type="title"/>
          </p:nvPr>
        </p:nvSpPr>
        <p:spPr>
          <a:xfrm>
            <a:off x="609600" y="115888"/>
            <a:ext cx="7583488" cy="1044575"/>
          </a:xfrm>
        </p:spPr>
        <p:txBody>
          <a:bodyPr/>
          <a:lstStyle/>
          <a:p>
            <a:r>
              <a:rPr lang="en-GB">
                <a:latin typeface="Verdana" charset="0"/>
              </a:rPr>
              <a:t>Post Treatment </a:t>
            </a:r>
            <a:endParaRPr lang="en-US">
              <a:latin typeface="Verdana" charset="0"/>
            </a:endParaRPr>
          </a:p>
        </p:txBody>
      </p:sp>
    </p:spTree>
    <p:extLst>
      <p:ext uri="{BB962C8B-B14F-4D97-AF65-F5344CB8AC3E}">
        <p14:creationId xmlns:p14="http://schemas.microsoft.com/office/powerpoint/2010/main" val="18810727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en-GB">
                <a:latin typeface="Verdana" charset="0"/>
              </a:rPr>
              <a:t>Previous Treatment</a:t>
            </a:r>
            <a:endParaRPr lang="en-US">
              <a:latin typeface="Verdana" charset="0"/>
            </a:endParaRPr>
          </a:p>
        </p:txBody>
      </p:sp>
      <p:pic>
        <p:nvPicPr>
          <p:cNvPr id="41986"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635000" y="1295402"/>
            <a:ext cx="7648222" cy="5562598"/>
          </a:xfrm>
          <a:prstGeom prst="rect">
            <a:avLst/>
          </a:prstGeom>
        </p:spPr>
      </p:pic>
    </p:spTree>
    <p:extLst>
      <p:ext uri="{BB962C8B-B14F-4D97-AF65-F5344CB8AC3E}">
        <p14:creationId xmlns:p14="http://schemas.microsoft.com/office/powerpoint/2010/main" val="8857813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Rectangle 2"/>
          <p:cNvSpPr>
            <a:spLocks noGrp="1" noChangeArrowheads="1"/>
          </p:cNvSpPr>
          <p:nvPr>
            <p:ph type="title"/>
          </p:nvPr>
        </p:nvSpPr>
        <p:spPr/>
        <p:txBody>
          <a:bodyPr/>
          <a:lstStyle/>
          <a:p>
            <a:pPr eaLnBrk="1" hangingPunct="1"/>
            <a:r>
              <a:rPr lang="en-US" altLang="zh-CN" dirty="0" smtClean="0">
                <a:latin typeface="Arial" charset="0"/>
                <a:ea typeface="SimSun" charset="0"/>
                <a:cs typeface="SimSun" charset="0"/>
              </a:rPr>
              <a:t>Why change now?</a:t>
            </a:r>
            <a:endParaRPr lang="en-US" altLang="zh-CN" dirty="0">
              <a:latin typeface="Arial" charset="0"/>
              <a:ea typeface="SimSun" charset="0"/>
              <a:cs typeface="SimSun" charset="0"/>
            </a:endParaRPr>
          </a:p>
        </p:txBody>
      </p:sp>
      <p:sp>
        <p:nvSpPr>
          <p:cNvPr id="804867" name="Rectangle 3"/>
          <p:cNvSpPr>
            <a:spLocks noGrp="1" noChangeArrowheads="1"/>
          </p:cNvSpPr>
          <p:nvPr>
            <p:ph idx="4294967295"/>
          </p:nvPr>
        </p:nvSpPr>
        <p:spPr>
          <a:xfrm>
            <a:off x="755576" y="1700808"/>
            <a:ext cx="7583487" cy="4208463"/>
          </a:xfrm>
          <a:prstGeom prst="rect">
            <a:avLst/>
          </a:prstGeom>
        </p:spPr>
        <p:txBody>
          <a:bodyPr>
            <a:normAutofit/>
          </a:bodyPr>
          <a:lstStyle/>
          <a:p>
            <a:pPr eaLnBrk="1" hangingPunct="1">
              <a:buFont typeface="Wingdings" pitchFamily="2" charset="2"/>
              <a:buBlip>
                <a:blip r:embed="rId3"/>
              </a:buBlip>
              <a:defRPr/>
            </a:pPr>
            <a:r>
              <a:rPr lang="en-US" altLang="zh-CN" sz="2600" dirty="0" smtClean="0">
                <a:ea typeface="SimSun" pitchFamily="2" charset="-122"/>
              </a:rPr>
              <a:t>High-Risk HPV DNA Testing is more sensitive in detecting high grade disease than a Pap test</a:t>
            </a:r>
            <a:r>
              <a:rPr lang="en-US" altLang="zh-CN" sz="2600" dirty="0">
                <a:ea typeface="SimSun" pitchFamily="2" charset="-122"/>
              </a:rPr>
              <a:t>	</a:t>
            </a:r>
            <a:r>
              <a:rPr lang="en-US" altLang="zh-CN" sz="2600" dirty="0" smtClean="0">
                <a:ea typeface="SimSun" pitchFamily="2" charset="-122"/>
              </a:rPr>
              <a:t>				</a:t>
            </a:r>
            <a:r>
              <a:rPr lang="en-US" altLang="zh-CN" sz="1400" i="1" dirty="0" err="1" smtClean="0">
                <a:solidFill>
                  <a:srgbClr val="FFFFFF"/>
                </a:solidFill>
                <a:ea typeface="SimSun" charset="0"/>
                <a:cs typeface="SimSun" charset="0"/>
              </a:rPr>
              <a:t>Clavel</a:t>
            </a:r>
            <a:r>
              <a:rPr lang="en-US" altLang="zh-CN" sz="1400" i="1" dirty="0" smtClean="0">
                <a:solidFill>
                  <a:srgbClr val="FFFFFF"/>
                </a:solidFill>
                <a:ea typeface="SimSun" charset="0"/>
                <a:cs typeface="SimSun" charset="0"/>
              </a:rPr>
              <a:t> </a:t>
            </a:r>
            <a:r>
              <a:rPr lang="en-US" altLang="zh-CN" sz="1400" i="1" dirty="0">
                <a:solidFill>
                  <a:srgbClr val="FFFFFF"/>
                </a:solidFill>
                <a:ea typeface="SimSun" charset="0"/>
                <a:cs typeface="SimSun" charset="0"/>
              </a:rPr>
              <a:t>C, et al. Brit J Cancer, 2001;89:1616-</a:t>
            </a:r>
            <a:r>
              <a:rPr lang="en-US" altLang="zh-CN" sz="1400" i="1" dirty="0" smtClean="0">
                <a:solidFill>
                  <a:srgbClr val="FFFFFF"/>
                </a:solidFill>
                <a:ea typeface="SimSun" charset="0"/>
                <a:cs typeface="SimSun" charset="0"/>
              </a:rPr>
              <a:t>1623</a:t>
            </a:r>
            <a:endParaRPr lang="en-US" altLang="zh-CN" sz="1400" dirty="0" smtClean="0">
              <a:ea typeface="SimSun" pitchFamily="2" charset="-122"/>
            </a:endParaRPr>
          </a:p>
          <a:p>
            <a:pPr eaLnBrk="1" hangingPunct="1">
              <a:buFont typeface="Wingdings" pitchFamily="2" charset="2"/>
              <a:buBlip>
                <a:blip r:embed="rId3"/>
              </a:buBlip>
              <a:defRPr/>
            </a:pPr>
            <a:r>
              <a:rPr lang="en-US" altLang="zh-CN" sz="2600" dirty="0" smtClean="0">
                <a:ea typeface="SimSun" pitchFamily="2" charset="-122"/>
              </a:rPr>
              <a:t>A positive high-risk HPV result is an objective risk indicator for the development of high-grade disease and cancer</a:t>
            </a:r>
          </a:p>
          <a:p>
            <a:pPr marL="0" indent="0" eaLnBrk="1" hangingPunct="1">
              <a:buNone/>
              <a:defRPr/>
            </a:pPr>
            <a:endParaRPr lang="en-US" altLang="zh-CN" sz="2600" dirty="0" smtClean="0">
              <a:ea typeface="SimSun" pitchFamily="2" charset="-122"/>
            </a:endParaRPr>
          </a:p>
          <a:p>
            <a:pPr eaLnBrk="1" hangingPunct="1">
              <a:buFont typeface="Wingdings" pitchFamily="2" charset="2"/>
              <a:buBlip>
                <a:blip r:embed="rId3"/>
              </a:buBlip>
              <a:defRPr/>
            </a:pPr>
            <a:r>
              <a:rPr lang="en-US" altLang="zh-CN" sz="2600" dirty="0" smtClean="0">
                <a:ea typeface="SimSun" pitchFamily="2" charset="-122"/>
              </a:rPr>
              <a:t>Screening is less effective with reduced prevalence</a:t>
            </a:r>
            <a:endParaRPr lang="en-US" altLang="zh-CN" sz="2600" baseline="30000" dirty="0" smtClean="0">
              <a:ea typeface="SimSun" pitchFamily="2" charset="-122"/>
            </a:endParaRPr>
          </a:p>
          <a:p>
            <a:pPr eaLnBrk="1" hangingPunct="1">
              <a:buFont typeface="Wingdings" pitchFamily="2" charset="2"/>
              <a:buNone/>
              <a:defRPr/>
            </a:pPr>
            <a:endParaRPr lang="zh-CN" altLang="en-US" sz="3600" dirty="0" smtClean="0">
              <a:ea typeface="SimSun" pitchFamily="2" charset="-122"/>
            </a:endParaRPr>
          </a:p>
        </p:txBody>
      </p:sp>
      <p:sp>
        <p:nvSpPr>
          <p:cNvPr id="30724" name="Text Box 4"/>
          <p:cNvSpPr txBox="1">
            <a:spLocks noChangeArrowheads="1"/>
          </p:cNvSpPr>
          <p:nvPr/>
        </p:nvSpPr>
        <p:spPr bwMode="auto">
          <a:xfrm>
            <a:off x="2195736" y="3861048"/>
            <a:ext cx="709461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indent="0">
              <a:spcBef>
                <a:spcPct val="50000"/>
              </a:spcBef>
            </a:pPr>
            <a:endParaRPr lang="en-US" altLang="zh-CN" sz="1200" dirty="0" smtClean="0">
              <a:solidFill>
                <a:srgbClr val="FFFFFF"/>
              </a:solidFill>
              <a:ea typeface="SimSun" charset="0"/>
              <a:cs typeface="SimSun" charset="0"/>
            </a:endParaRPr>
          </a:p>
          <a:p>
            <a:pPr marL="1371600" lvl="3" indent="0">
              <a:spcBef>
                <a:spcPct val="50000"/>
              </a:spcBef>
            </a:pPr>
            <a:r>
              <a:rPr lang="en-US" altLang="zh-CN" sz="1200" i="1" dirty="0" smtClean="0">
                <a:solidFill>
                  <a:srgbClr val="FFFFFF"/>
                </a:solidFill>
                <a:ea typeface="SimSun" charset="0"/>
                <a:cs typeface="SimSun" charset="0"/>
              </a:rPr>
              <a:t>	</a:t>
            </a:r>
            <a:r>
              <a:rPr lang="en-US" altLang="zh-CN" sz="1200" i="1" dirty="0" err="1" smtClean="0">
                <a:solidFill>
                  <a:srgbClr val="FFFFFF"/>
                </a:solidFill>
                <a:ea typeface="SimSun" charset="0"/>
                <a:cs typeface="SimSun" charset="0"/>
              </a:rPr>
              <a:t>Lorincz</a:t>
            </a:r>
            <a:r>
              <a:rPr lang="en-US" altLang="zh-CN" sz="1200" i="1" dirty="0" smtClean="0">
                <a:solidFill>
                  <a:srgbClr val="FFFFFF"/>
                </a:solidFill>
                <a:ea typeface="SimSun" charset="0"/>
                <a:cs typeface="SimSun" charset="0"/>
              </a:rPr>
              <a:t> A., </a:t>
            </a:r>
            <a:r>
              <a:rPr lang="en-US" altLang="zh-CN" sz="1200" i="1" dirty="0" err="1" smtClean="0">
                <a:solidFill>
                  <a:srgbClr val="FFFFFF"/>
                </a:solidFill>
                <a:ea typeface="SimSun" charset="0"/>
                <a:cs typeface="SimSun" charset="0"/>
              </a:rPr>
              <a:t>Richart</a:t>
            </a:r>
            <a:r>
              <a:rPr lang="en-US" altLang="zh-CN" sz="1200" i="1" dirty="0" smtClean="0">
                <a:solidFill>
                  <a:srgbClr val="FFFFFF"/>
                </a:solidFill>
                <a:ea typeface="SimSun" charset="0"/>
                <a:cs typeface="SimSun" charset="0"/>
              </a:rPr>
              <a:t>, R. Arch </a:t>
            </a:r>
            <a:r>
              <a:rPr lang="en-US" altLang="zh-CN" sz="1200" i="1" dirty="0" err="1" smtClean="0">
                <a:solidFill>
                  <a:srgbClr val="FFFFFF"/>
                </a:solidFill>
                <a:ea typeface="SimSun" charset="0"/>
                <a:cs typeface="SimSun" charset="0"/>
              </a:rPr>
              <a:t>Pathol</a:t>
            </a:r>
            <a:r>
              <a:rPr lang="en-US" altLang="zh-CN" sz="1200" i="1" dirty="0" smtClean="0">
                <a:solidFill>
                  <a:srgbClr val="FFFFFF"/>
                </a:solidFill>
                <a:ea typeface="SimSun" charset="0"/>
                <a:cs typeface="SimSun" charset="0"/>
              </a:rPr>
              <a:t> Lab Med, 2003;127: 959-968. </a:t>
            </a:r>
            <a:endParaRPr lang="en-US" altLang="zh-CN" sz="1200" i="1" dirty="0">
              <a:solidFill>
                <a:srgbClr val="FFFFFF"/>
              </a:solidFill>
              <a:ea typeface="SimSun" charset="0"/>
              <a:cs typeface="SimSun" charset="0"/>
            </a:endParaRPr>
          </a:p>
        </p:txBody>
      </p:sp>
    </p:spTree>
    <p:extLst>
      <p:ext uri="{BB962C8B-B14F-4D97-AF65-F5344CB8AC3E}">
        <p14:creationId xmlns:p14="http://schemas.microsoft.com/office/powerpoint/2010/main" val="225752701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08638" cy="1143000"/>
          </a:xfrm>
        </p:spPr>
        <p:txBody>
          <a:bodyPr/>
          <a:lstStyle/>
          <a:p>
            <a:r>
              <a:rPr lang="en-NZ" dirty="0" smtClean="0"/>
              <a:t>HPV Vaccination</a:t>
            </a:r>
            <a:endParaRPr lang="en-NZ" dirty="0"/>
          </a:p>
        </p:txBody>
      </p:sp>
      <p:sp>
        <p:nvSpPr>
          <p:cNvPr id="3" name="Content Placeholder 2"/>
          <p:cNvSpPr>
            <a:spLocks noGrp="1"/>
          </p:cNvSpPr>
          <p:nvPr>
            <p:ph idx="4294967295"/>
          </p:nvPr>
        </p:nvSpPr>
        <p:spPr>
          <a:xfrm>
            <a:off x="539552" y="1556792"/>
            <a:ext cx="3600400" cy="4525963"/>
          </a:xfrm>
          <a:prstGeom prst="rect">
            <a:avLst/>
          </a:prstGeom>
        </p:spPr>
        <p:txBody>
          <a:bodyPr>
            <a:normAutofit/>
          </a:bodyPr>
          <a:lstStyle/>
          <a:p>
            <a:endParaRPr lang="en-NZ"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988840"/>
            <a:ext cx="2522327" cy="1685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typophile.com/files/cervarix_584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1628800"/>
            <a:ext cx="2378162" cy="141883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3428999"/>
            <a:ext cx="4104456" cy="2746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2017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Confidence in new test with longer screening interval</a:t>
            </a:r>
            <a:endParaRPr lang="en-US" dirty="0"/>
          </a:p>
        </p:txBody>
      </p:sp>
      <p:pic>
        <p:nvPicPr>
          <p:cNvPr id="7" name="Content Placeholder 6" descr="-cycling-credibility-drug_cheats-lance_armstrong-armstrong-mlyn1679_low.jpg"/>
          <p:cNvPicPr>
            <a:picLocks noGrp="1" noChangeAspect="1"/>
          </p:cNvPicPr>
          <p:nvPr>
            <p:ph sz="quarter" idx="13"/>
          </p:nvPr>
        </p:nvPicPr>
        <p:blipFill>
          <a:blip r:embed="rId2">
            <a:extLst>
              <a:ext uri="{28A0092B-C50C-407E-A947-70E740481C1C}">
                <a14:useLocalDpi xmlns:a14="http://schemas.microsoft.com/office/drawing/2010/main" val="0"/>
              </a:ext>
            </a:extLst>
          </a:blip>
          <a:srcRect l="-22458" r="-22458"/>
          <a:stretch>
            <a:fillRect/>
          </a:stretch>
        </p:blipFill>
        <p:spPr/>
      </p:pic>
    </p:spTree>
    <p:extLst>
      <p:ext uri="{BB962C8B-B14F-4D97-AF65-F5344CB8AC3E}">
        <p14:creationId xmlns:p14="http://schemas.microsoft.com/office/powerpoint/2010/main" val="11058036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cuzick HPV-overview-proof_Page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75" y="136525"/>
            <a:ext cx="8675688"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6" name="Rectangle 3"/>
          <p:cNvSpPr>
            <a:spLocks noChangeArrowheads="1"/>
          </p:cNvSpPr>
          <p:nvPr/>
        </p:nvSpPr>
        <p:spPr bwMode="auto">
          <a:xfrm>
            <a:off x="344488" y="4033838"/>
            <a:ext cx="8229600"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342900" indent="-342900">
              <a:lnSpc>
                <a:spcPct val="90000"/>
              </a:lnSpc>
              <a:spcBef>
                <a:spcPct val="20000"/>
              </a:spcBef>
              <a:buFontTx/>
              <a:buChar char="•"/>
            </a:pPr>
            <a:r>
              <a:rPr lang="en-US" sz="3200"/>
              <a:t>Over 60,000 women in analysis</a:t>
            </a:r>
          </a:p>
          <a:p>
            <a:pPr marL="342900" indent="-342900">
              <a:lnSpc>
                <a:spcPct val="90000"/>
              </a:lnSpc>
              <a:spcBef>
                <a:spcPct val="20000"/>
              </a:spcBef>
              <a:buFontTx/>
              <a:buChar char="•"/>
            </a:pPr>
            <a:r>
              <a:rPr lang="en-US" sz="3200"/>
              <a:t>All North American and European studies where cytology is used as the primary screen and where HR HPV was run in parallel</a:t>
            </a:r>
          </a:p>
        </p:txBody>
      </p:sp>
    </p:spTree>
    <p:extLst>
      <p:ext uri="{BB962C8B-B14F-4D97-AF65-F5344CB8AC3E}">
        <p14:creationId xmlns:p14="http://schemas.microsoft.com/office/powerpoint/2010/main" val="35285047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63" y="765175"/>
            <a:ext cx="7281862" cy="571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482" name="TextBox 1"/>
          <p:cNvSpPr txBox="1">
            <a:spLocks noChangeArrowheads="1"/>
          </p:cNvSpPr>
          <p:nvPr/>
        </p:nvSpPr>
        <p:spPr bwMode="auto">
          <a:xfrm>
            <a:off x="3492500" y="6475413"/>
            <a:ext cx="5111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NZ" sz="1800"/>
              <a:t>NCSP annual monitoring report 2010-11</a:t>
            </a:r>
          </a:p>
        </p:txBody>
      </p:sp>
      <p:sp>
        <p:nvSpPr>
          <p:cNvPr id="20483" name="Title 2"/>
          <p:cNvSpPr>
            <a:spLocks noGrp="1"/>
          </p:cNvSpPr>
          <p:nvPr>
            <p:ph type="title"/>
          </p:nvPr>
        </p:nvSpPr>
        <p:spPr>
          <a:xfrm>
            <a:off x="250825" y="12700"/>
            <a:ext cx="8229600" cy="936625"/>
          </a:xfrm>
        </p:spPr>
        <p:txBody>
          <a:bodyPr/>
          <a:lstStyle/>
          <a:p>
            <a:pPr eaLnBrk="1" hangingPunct="1"/>
            <a:r>
              <a:rPr lang="en-NZ">
                <a:latin typeface="Verdana" charset="0"/>
              </a:rPr>
              <a:t>Since 2005 cancer rates stable</a:t>
            </a:r>
          </a:p>
        </p:txBody>
      </p:sp>
    </p:spTree>
    <p:extLst>
      <p:ext uri="{BB962C8B-B14F-4D97-AF65-F5344CB8AC3E}">
        <p14:creationId xmlns:p14="http://schemas.microsoft.com/office/powerpoint/2010/main" val="41037654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896938" y="263525"/>
            <a:ext cx="7581900" cy="1016000"/>
          </a:xfrm>
        </p:spPr>
        <p:txBody>
          <a:bodyPr>
            <a:spAutoFit/>
          </a:bodyPr>
          <a:lstStyle/>
          <a:p>
            <a:pPr eaLnBrk="1" hangingPunct="1"/>
            <a:r>
              <a:rPr lang="en-US" altLang="zh-CN" sz="3000" b="1">
                <a:latin typeface="Arial" charset="0"/>
                <a:ea typeface="SimSun" charset="0"/>
                <a:cs typeface="SimSun" charset="0"/>
              </a:rPr>
              <a:t>Comparison of HPV DNA vs Cytology: </a:t>
            </a:r>
            <a:br>
              <a:rPr lang="en-US" altLang="zh-CN" sz="3000" b="1">
                <a:latin typeface="Arial" charset="0"/>
                <a:ea typeface="SimSun" charset="0"/>
                <a:cs typeface="SimSun" charset="0"/>
              </a:rPr>
            </a:br>
            <a:r>
              <a:rPr lang="en-US" altLang="zh-CN" sz="3000" b="1">
                <a:latin typeface="Arial" charset="0"/>
                <a:ea typeface="SimSun" charset="0"/>
                <a:cs typeface="SimSun" charset="0"/>
              </a:rPr>
              <a:t>					Europe / USA</a:t>
            </a:r>
          </a:p>
        </p:txBody>
      </p:sp>
      <p:graphicFrame>
        <p:nvGraphicFramePr>
          <p:cNvPr id="54274" name="Object 3"/>
          <p:cNvGraphicFramePr>
            <a:graphicFrameLocks noGrp="1" noChangeAspect="1"/>
          </p:cNvGraphicFramePr>
          <p:nvPr>
            <p:ph sz="half" idx="4294967295"/>
          </p:nvPr>
        </p:nvGraphicFramePr>
        <p:xfrm>
          <a:off x="846138" y="1228725"/>
          <a:ext cx="7243762" cy="5292725"/>
        </p:xfrm>
        <a:graphic>
          <a:graphicData uri="http://schemas.openxmlformats.org/presentationml/2006/ole">
            <mc:AlternateContent xmlns:mc="http://schemas.openxmlformats.org/markup-compatibility/2006">
              <mc:Choice xmlns:v="urn:schemas-microsoft-com:vml" Requires="v">
                <p:oleObj spid="_x0000_s26654" name="Chart" r:id="rId5" imgW="7241449" imgH="5290891" progId="Excel.Chart.8">
                  <p:embed/>
                </p:oleObj>
              </mc:Choice>
              <mc:Fallback>
                <p:oleObj name="Chart" r:id="rId5" imgW="7241449" imgH="5290891" progId="Excel.Chart.8">
                  <p:embed/>
                  <p:pic>
                    <p:nvPicPr>
                      <p:cNvPr id="0" name=""/>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138" y="1228725"/>
                        <a:ext cx="7243762"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275" name="Text Box 4"/>
          <p:cNvSpPr txBox="1">
            <a:spLocks noChangeArrowheads="1"/>
          </p:cNvSpPr>
          <p:nvPr/>
        </p:nvSpPr>
        <p:spPr bwMode="auto">
          <a:xfrm>
            <a:off x="76200" y="982663"/>
            <a:ext cx="379095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Clr>
                <a:schemeClr val="accent2"/>
              </a:buClr>
              <a:buSzPct val="65000"/>
              <a:buFont typeface="Wingdings" charset="0"/>
              <a:buNone/>
            </a:pPr>
            <a:r>
              <a:rPr lang="en-US" altLang="zh-CN" sz="1200" b="1">
                <a:ea typeface="SimSun" charset="0"/>
                <a:cs typeface="SimSun" charset="0"/>
              </a:rPr>
              <a:t>    Combined Results</a:t>
            </a:r>
          </a:p>
          <a:p>
            <a:pPr eaLnBrk="1" hangingPunct="1">
              <a:spcBef>
                <a:spcPct val="50000"/>
              </a:spcBef>
              <a:buClr>
                <a:schemeClr val="accent2"/>
              </a:buClr>
              <a:buSzPct val="65000"/>
              <a:buFont typeface="Wingdings" charset="0"/>
              <a:buChar char="q"/>
            </a:pPr>
            <a:r>
              <a:rPr lang="en-US" altLang="zh-CN" sz="1200" b="1">
                <a:ea typeface="SimSun" charset="0"/>
                <a:cs typeface="SimSun" charset="0"/>
              </a:rPr>
              <a:t> # Screened:	&gt;60,000: HC2 + Cytology</a:t>
            </a:r>
          </a:p>
          <a:p>
            <a:pPr eaLnBrk="1" hangingPunct="1">
              <a:spcBef>
                <a:spcPct val="25000"/>
              </a:spcBef>
              <a:buClr>
                <a:schemeClr val="accent2"/>
              </a:buClr>
              <a:buSzPct val="65000"/>
              <a:buFont typeface="Wingdings" charset="0"/>
              <a:buChar char="q"/>
            </a:pPr>
            <a:r>
              <a:rPr lang="en-US" altLang="zh-CN" sz="1200" b="1">
                <a:ea typeface="SimSun" charset="0"/>
                <a:cs typeface="SimSun" charset="0"/>
              </a:rPr>
              <a:t> Age:		</a:t>
            </a:r>
            <a:r>
              <a:rPr lang="en-US" altLang="zh-CN" sz="1200">
                <a:ea typeface="SimSun" charset="0"/>
                <a:cs typeface="SimSun" charset="0"/>
              </a:rPr>
              <a:t>30-60 (majority) </a:t>
            </a:r>
          </a:p>
        </p:txBody>
      </p:sp>
      <p:grpSp>
        <p:nvGrpSpPr>
          <p:cNvPr id="54276" name="Group 5"/>
          <p:cNvGrpSpPr>
            <a:grpSpLocks/>
          </p:cNvGrpSpPr>
          <p:nvPr/>
        </p:nvGrpSpPr>
        <p:grpSpPr bwMode="auto">
          <a:xfrm>
            <a:off x="838200" y="5684838"/>
            <a:ext cx="3352800" cy="228600"/>
            <a:chOff x="576" y="3702"/>
            <a:chExt cx="2112" cy="144"/>
          </a:xfrm>
        </p:grpSpPr>
        <p:sp>
          <p:nvSpPr>
            <p:cNvPr id="54298" name="Line 6"/>
            <p:cNvSpPr>
              <a:spLocks noChangeShapeType="1"/>
            </p:cNvSpPr>
            <p:nvPr/>
          </p:nvSpPr>
          <p:spPr bwMode="auto">
            <a:xfrm>
              <a:off x="581" y="3702"/>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9" name="Line 7"/>
            <p:cNvSpPr>
              <a:spLocks noChangeShapeType="1"/>
            </p:cNvSpPr>
            <p:nvPr/>
          </p:nvSpPr>
          <p:spPr bwMode="auto">
            <a:xfrm>
              <a:off x="576" y="3840"/>
              <a:ext cx="21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00" name="Line 8"/>
            <p:cNvSpPr>
              <a:spLocks noChangeShapeType="1"/>
            </p:cNvSpPr>
            <p:nvPr/>
          </p:nvSpPr>
          <p:spPr bwMode="auto">
            <a:xfrm>
              <a:off x="2683" y="3702"/>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4277" name="Group 9"/>
          <p:cNvGrpSpPr>
            <a:grpSpLocks/>
          </p:cNvGrpSpPr>
          <p:nvPr/>
        </p:nvGrpSpPr>
        <p:grpSpPr bwMode="auto">
          <a:xfrm>
            <a:off x="4343400" y="5684838"/>
            <a:ext cx="3352800" cy="228600"/>
            <a:chOff x="576" y="3702"/>
            <a:chExt cx="2112" cy="144"/>
          </a:xfrm>
        </p:grpSpPr>
        <p:sp>
          <p:nvSpPr>
            <p:cNvPr id="54295" name="Line 10"/>
            <p:cNvSpPr>
              <a:spLocks noChangeShapeType="1"/>
            </p:cNvSpPr>
            <p:nvPr/>
          </p:nvSpPr>
          <p:spPr bwMode="auto">
            <a:xfrm>
              <a:off x="581" y="3702"/>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6" name="Line 11"/>
            <p:cNvSpPr>
              <a:spLocks noChangeShapeType="1"/>
            </p:cNvSpPr>
            <p:nvPr/>
          </p:nvSpPr>
          <p:spPr bwMode="auto">
            <a:xfrm>
              <a:off x="576" y="3840"/>
              <a:ext cx="21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7" name="Line 12"/>
            <p:cNvSpPr>
              <a:spLocks noChangeShapeType="1"/>
            </p:cNvSpPr>
            <p:nvPr/>
          </p:nvSpPr>
          <p:spPr bwMode="auto">
            <a:xfrm>
              <a:off x="2683" y="3702"/>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4278" name="Text Box 13"/>
          <p:cNvSpPr txBox="1">
            <a:spLocks noChangeArrowheads="1"/>
          </p:cNvSpPr>
          <p:nvPr/>
        </p:nvSpPr>
        <p:spPr bwMode="auto">
          <a:xfrm>
            <a:off x="2209800" y="5638800"/>
            <a:ext cx="6619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zh-CN" sz="1200" b="1">
                <a:ea typeface="SimSun" charset="0"/>
                <a:cs typeface="SimSun" charset="0"/>
              </a:rPr>
              <a:t>CIN 3+</a:t>
            </a:r>
          </a:p>
        </p:txBody>
      </p:sp>
      <p:sp>
        <p:nvSpPr>
          <p:cNvPr id="54279" name="Text Box 14"/>
          <p:cNvSpPr txBox="1">
            <a:spLocks noChangeArrowheads="1"/>
          </p:cNvSpPr>
          <p:nvPr/>
        </p:nvSpPr>
        <p:spPr bwMode="auto">
          <a:xfrm>
            <a:off x="5715000" y="5638800"/>
            <a:ext cx="6619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zh-CN" sz="1200" b="1">
                <a:ea typeface="SimSun" charset="0"/>
                <a:cs typeface="SimSun" charset="0"/>
              </a:rPr>
              <a:t>CIN 2+</a:t>
            </a:r>
          </a:p>
        </p:txBody>
      </p:sp>
      <p:sp>
        <p:nvSpPr>
          <p:cNvPr id="1033" name="Rectangle 15"/>
          <p:cNvSpPr>
            <a:spLocks noChangeArrowheads="1"/>
          </p:cNvSpPr>
          <p:nvPr/>
        </p:nvSpPr>
        <p:spPr bwMode="auto">
          <a:xfrm>
            <a:off x="8153400" y="2743200"/>
            <a:ext cx="914400" cy="228600"/>
          </a:xfrm>
          <a:prstGeom prst="rect">
            <a:avLst/>
          </a:prstGeom>
          <a:solidFill>
            <a:schemeClr val="accent2"/>
          </a:solidFill>
          <a:ln w="9525">
            <a:solidFill>
              <a:schemeClr val="tx1"/>
            </a:solidFill>
            <a:miter lim="800000"/>
            <a:headEnd/>
            <a:tailEnd/>
          </a:ln>
        </p:spPr>
        <p:txBody>
          <a:bodyPr wrap="none" anchor="ctr"/>
          <a:lstStyle/>
          <a:p>
            <a:pPr algn="ctr">
              <a:defRPr/>
            </a:pPr>
            <a:r>
              <a:rPr lang="en-US" altLang="zh-CN" sz="1200" b="1" dirty="0">
                <a:solidFill>
                  <a:schemeClr val="bg2">
                    <a:lumMod val="75000"/>
                  </a:schemeClr>
                </a:solidFill>
                <a:ea typeface="SimSun" charset="0"/>
                <a:cs typeface="SimSun" charset="0"/>
              </a:rPr>
              <a:t>HPV DNA</a:t>
            </a:r>
          </a:p>
        </p:txBody>
      </p:sp>
      <p:sp>
        <p:nvSpPr>
          <p:cNvPr id="54281" name="Rectangle 16"/>
          <p:cNvSpPr>
            <a:spLocks noChangeArrowheads="1"/>
          </p:cNvSpPr>
          <p:nvPr/>
        </p:nvSpPr>
        <p:spPr bwMode="auto">
          <a:xfrm>
            <a:off x="8153400" y="4419600"/>
            <a:ext cx="914400" cy="228600"/>
          </a:xfrm>
          <a:prstGeom prst="rect">
            <a:avLst/>
          </a:prstGeom>
          <a:solidFill>
            <a:srgbClr val="A01DAD"/>
          </a:solidFill>
          <a:ln w="9525">
            <a:solidFill>
              <a:schemeClr val="tx1"/>
            </a:solidFill>
            <a:miter lim="800000"/>
            <a:headEnd/>
            <a:tailEnd/>
          </a:ln>
        </p:spPr>
        <p:txBody>
          <a:bodyPr wrap="none" anchor="ctr"/>
          <a:lstStyle/>
          <a:p>
            <a:pPr algn="ctr"/>
            <a:r>
              <a:rPr lang="en-US" altLang="zh-CN" sz="1200" b="1">
                <a:solidFill>
                  <a:srgbClr val="CCFF33"/>
                </a:solidFill>
                <a:ea typeface="SimSun" charset="0"/>
                <a:cs typeface="SimSun" charset="0"/>
              </a:rPr>
              <a:t>Cytology</a:t>
            </a:r>
          </a:p>
        </p:txBody>
      </p:sp>
      <p:sp>
        <p:nvSpPr>
          <p:cNvPr id="54282" name="Text Box 17"/>
          <p:cNvSpPr txBox="1">
            <a:spLocks noChangeArrowheads="1"/>
          </p:cNvSpPr>
          <p:nvPr/>
        </p:nvSpPr>
        <p:spPr bwMode="auto">
          <a:xfrm>
            <a:off x="14478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207</a:t>
            </a:r>
          </a:p>
        </p:txBody>
      </p:sp>
      <p:sp>
        <p:nvSpPr>
          <p:cNvPr id="54283" name="Text Box 18"/>
          <p:cNvSpPr txBox="1">
            <a:spLocks noChangeArrowheads="1"/>
          </p:cNvSpPr>
          <p:nvPr/>
        </p:nvSpPr>
        <p:spPr bwMode="auto">
          <a:xfrm>
            <a:off x="22860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125</a:t>
            </a:r>
          </a:p>
        </p:txBody>
      </p:sp>
      <p:sp>
        <p:nvSpPr>
          <p:cNvPr id="54284" name="Text Box 19"/>
          <p:cNvSpPr txBox="1">
            <a:spLocks noChangeArrowheads="1"/>
          </p:cNvSpPr>
          <p:nvPr/>
        </p:nvSpPr>
        <p:spPr bwMode="auto">
          <a:xfrm>
            <a:off x="3257550" y="1889125"/>
            <a:ext cx="323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33</a:t>
            </a:r>
          </a:p>
        </p:txBody>
      </p:sp>
      <p:sp>
        <p:nvSpPr>
          <p:cNvPr id="54285" name="Text Box 20"/>
          <p:cNvSpPr txBox="1">
            <a:spLocks noChangeArrowheads="1"/>
          </p:cNvSpPr>
          <p:nvPr/>
        </p:nvSpPr>
        <p:spPr bwMode="auto">
          <a:xfrm>
            <a:off x="40259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365</a:t>
            </a:r>
          </a:p>
        </p:txBody>
      </p:sp>
      <p:sp>
        <p:nvSpPr>
          <p:cNvPr id="54286" name="Text Box 21"/>
          <p:cNvSpPr txBox="1">
            <a:spLocks noChangeArrowheads="1"/>
          </p:cNvSpPr>
          <p:nvPr/>
        </p:nvSpPr>
        <p:spPr bwMode="auto">
          <a:xfrm>
            <a:off x="48768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313</a:t>
            </a:r>
          </a:p>
        </p:txBody>
      </p:sp>
      <p:sp>
        <p:nvSpPr>
          <p:cNvPr id="54287" name="Text Box 22"/>
          <p:cNvSpPr txBox="1">
            <a:spLocks noChangeArrowheads="1"/>
          </p:cNvSpPr>
          <p:nvPr/>
        </p:nvSpPr>
        <p:spPr bwMode="auto">
          <a:xfrm>
            <a:off x="57912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183</a:t>
            </a:r>
          </a:p>
        </p:txBody>
      </p:sp>
      <p:sp>
        <p:nvSpPr>
          <p:cNvPr id="54288" name="Text Box 23"/>
          <p:cNvSpPr txBox="1">
            <a:spLocks noChangeArrowheads="1"/>
          </p:cNvSpPr>
          <p:nvPr/>
        </p:nvSpPr>
        <p:spPr bwMode="auto">
          <a:xfrm>
            <a:off x="6705600" y="1889125"/>
            <a:ext cx="323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38</a:t>
            </a:r>
          </a:p>
        </p:txBody>
      </p:sp>
      <p:sp>
        <p:nvSpPr>
          <p:cNvPr id="54289" name="Text Box 24"/>
          <p:cNvSpPr txBox="1">
            <a:spLocks noChangeArrowheads="1"/>
          </p:cNvSpPr>
          <p:nvPr/>
        </p:nvSpPr>
        <p:spPr bwMode="auto">
          <a:xfrm>
            <a:off x="7607300" y="1889125"/>
            <a:ext cx="393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zh-CN" altLang="en-US" sz="1000" b="1">
                <a:ea typeface="SimSun" charset="0"/>
                <a:cs typeface="SimSun" charset="0"/>
              </a:rPr>
              <a:t>534</a:t>
            </a:r>
          </a:p>
        </p:txBody>
      </p:sp>
      <p:sp>
        <p:nvSpPr>
          <p:cNvPr id="54290" name="Text Box 25"/>
          <p:cNvSpPr txBox="1">
            <a:spLocks noChangeArrowheads="1"/>
          </p:cNvSpPr>
          <p:nvPr/>
        </p:nvSpPr>
        <p:spPr bwMode="auto">
          <a:xfrm>
            <a:off x="609600" y="1889125"/>
            <a:ext cx="5984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zh-CN" sz="1000" b="1">
                <a:ea typeface="SimSun" charset="0"/>
                <a:cs typeface="SimSun" charset="0"/>
              </a:rPr>
              <a:t>Cases:</a:t>
            </a:r>
          </a:p>
        </p:txBody>
      </p:sp>
      <p:sp>
        <p:nvSpPr>
          <p:cNvPr id="54291" name="Text Box 26"/>
          <p:cNvSpPr txBox="1">
            <a:spLocks noChangeArrowheads="1"/>
          </p:cNvSpPr>
          <p:nvPr/>
        </p:nvSpPr>
        <p:spPr bwMode="auto">
          <a:xfrm rot="-5400000">
            <a:off x="-24606" y="3836194"/>
            <a:ext cx="1268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zh-CN" sz="1200" b="1" dirty="0">
                <a:ea typeface="SimSun" charset="0"/>
                <a:cs typeface="SimSun" charset="0"/>
              </a:rPr>
              <a:t>Sensitivity (%) </a:t>
            </a:r>
          </a:p>
        </p:txBody>
      </p:sp>
      <p:sp>
        <p:nvSpPr>
          <p:cNvPr id="54292" name="Text Box 27"/>
          <p:cNvSpPr txBox="1">
            <a:spLocks noChangeArrowheads="1"/>
          </p:cNvSpPr>
          <p:nvPr/>
        </p:nvSpPr>
        <p:spPr bwMode="auto">
          <a:xfrm>
            <a:off x="76200" y="6384925"/>
            <a:ext cx="23812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zh-CN" sz="1000" b="1">
                <a:ea typeface="SimSun" charset="0"/>
                <a:cs typeface="SimSun" charset="0"/>
              </a:rPr>
              <a:t>Cuzick et al. Int J Cancer, April 2006</a:t>
            </a:r>
            <a:r>
              <a:rPr lang="en-US" altLang="zh-CN" sz="1000" b="1">
                <a:solidFill>
                  <a:schemeClr val="bg1"/>
                </a:solidFill>
                <a:ea typeface="SimSun" charset="0"/>
                <a:cs typeface="SimSun" charset="0"/>
              </a:rPr>
              <a:t> </a:t>
            </a:r>
          </a:p>
        </p:txBody>
      </p:sp>
      <p:sp>
        <p:nvSpPr>
          <p:cNvPr id="54293" name="Oval 33"/>
          <p:cNvSpPr>
            <a:spLocks noChangeArrowheads="1"/>
          </p:cNvSpPr>
          <p:nvPr/>
        </p:nvSpPr>
        <p:spPr bwMode="auto">
          <a:xfrm>
            <a:off x="3429000" y="1371600"/>
            <a:ext cx="1219200" cy="4343400"/>
          </a:xfrm>
          <a:prstGeom prst="ellipse">
            <a:avLst/>
          </a:prstGeom>
          <a:noFill/>
          <a:ln w="381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4294" name="Oval 34"/>
          <p:cNvSpPr>
            <a:spLocks noChangeArrowheads="1"/>
          </p:cNvSpPr>
          <p:nvPr/>
        </p:nvSpPr>
        <p:spPr bwMode="auto">
          <a:xfrm>
            <a:off x="6553200" y="1371600"/>
            <a:ext cx="1143000" cy="4495800"/>
          </a:xfrm>
          <a:prstGeom prst="ellipse">
            <a:avLst/>
          </a:prstGeom>
          <a:solidFill>
            <a:srgbClr val="FFFF00">
              <a:alpha val="0"/>
            </a:srgbClr>
          </a:solidFill>
          <a:ln w="38100">
            <a:solidFill>
              <a:srgbClr val="FFFF00"/>
            </a:solidFill>
            <a:round/>
            <a:headEnd/>
            <a:tailEnd/>
          </a:ln>
        </p:spPr>
        <p:txBody>
          <a:bodyPr wrap="none" anchor="ctr"/>
          <a:lstStyle/>
          <a:p>
            <a:endParaRPr lang="en-US"/>
          </a:p>
        </p:txBody>
      </p:sp>
    </p:spTree>
    <p:extLst>
      <p:ext uri="{BB962C8B-B14F-4D97-AF65-F5344CB8AC3E}">
        <p14:creationId xmlns:p14="http://schemas.microsoft.com/office/powerpoint/2010/main" val="349253966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1"/>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179388" y="1898650"/>
            <a:ext cx="4038600" cy="2959100"/>
          </a:xfrm>
          <a:prstGeom prst="rect">
            <a:avLst/>
          </a:prstGeom>
        </p:spPr>
      </p:pic>
      <p:pic>
        <p:nvPicPr>
          <p:cNvPr id="5123" name="Picture 15"/>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4572000" y="1714500"/>
            <a:ext cx="3887788" cy="4357688"/>
          </a:xfrm>
          <a:prstGeom prst="rect">
            <a:avLst/>
          </a:prstGeom>
        </p:spPr>
      </p:pic>
      <p:sp>
        <p:nvSpPr>
          <p:cNvPr id="5124" name="Text Box 9"/>
          <p:cNvSpPr txBox="1">
            <a:spLocks noChangeArrowheads="1"/>
          </p:cNvSpPr>
          <p:nvPr/>
        </p:nvSpPr>
        <p:spPr bwMode="auto">
          <a:xfrm>
            <a:off x="5786438" y="6234113"/>
            <a:ext cx="24590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IE" sz="1600">
                <a:cs typeface="ＭＳ Ｐゴシック" charset="0"/>
              </a:rPr>
              <a:t>Dillner et al 2008 BMJ</a:t>
            </a:r>
            <a:endParaRPr lang="en-GB" sz="1600">
              <a:cs typeface="ＭＳ Ｐゴシック" charset="0"/>
            </a:endParaRPr>
          </a:p>
        </p:txBody>
      </p:sp>
      <p:sp>
        <p:nvSpPr>
          <p:cNvPr id="5125" name="Text Box 10"/>
          <p:cNvSpPr txBox="1">
            <a:spLocks noChangeArrowheads="1"/>
          </p:cNvSpPr>
          <p:nvPr/>
        </p:nvSpPr>
        <p:spPr bwMode="auto">
          <a:xfrm>
            <a:off x="500063" y="5091113"/>
            <a:ext cx="3816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IE" sz="1600">
                <a:cs typeface="ＭＳ Ｐゴシック" charset="0"/>
                <a:hlinkClick r:id="rId5"/>
              </a:rPr>
              <a:t>www.canserforum.com</a:t>
            </a:r>
            <a:r>
              <a:rPr lang="en-IE" sz="1600">
                <a:cs typeface="ＭＳ Ｐゴシック" charset="0"/>
              </a:rPr>
              <a:t> (Cuzick et al, 2006)</a:t>
            </a:r>
            <a:endParaRPr lang="en-GB" sz="1600">
              <a:cs typeface="ＭＳ Ｐゴシック" charset="0"/>
            </a:endParaRPr>
          </a:p>
        </p:txBody>
      </p:sp>
      <p:sp>
        <p:nvSpPr>
          <p:cNvPr id="32774" name="Rectangle 14"/>
          <p:cNvSpPr>
            <a:spLocks noGrp="1" noChangeArrowheads="1"/>
          </p:cNvSpPr>
          <p:nvPr>
            <p:ph type="title"/>
          </p:nvPr>
        </p:nvSpPr>
        <p:spPr>
          <a:xfrm>
            <a:off x="457200" y="357188"/>
            <a:ext cx="8229600" cy="1143000"/>
          </a:xfrm>
        </p:spPr>
        <p:txBody>
          <a:bodyPr rtlCol="0">
            <a:normAutofit fontScale="90000"/>
          </a:bodyPr>
          <a:lstStyle/>
          <a:p>
            <a:pPr fontAlgn="auto">
              <a:spcAft>
                <a:spcPts val="0"/>
              </a:spcAft>
              <a:defRPr/>
            </a:pPr>
            <a:r>
              <a:rPr lang="en-US" altLang="en-US" smtClean="0">
                <a:latin typeface="Century Gothic" pitchFamily="34" charset="0"/>
                <a:ea typeface="+mj-ea"/>
                <a:cs typeface="Century Gothic" pitchFamily="34" charset="0"/>
              </a:rPr>
              <a:t>Performance characteristics:</a:t>
            </a:r>
            <a:br>
              <a:rPr lang="en-US" altLang="en-US" smtClean="0">
                <a:latin typeface="Century Gothic" pitchFamily="34" charset="0"/>
                <a:ea typeface="+mj-ea"/>
                <a:cs typeface="Century Gothic" pitchFamily="34" charset="0"/>
              </a:rPr>
            </a:br>
            <a:r>
              <a:rPr lang="en-US" altLang="en-US" smtClean="0">
                <a:latin typeface="Century Gothic" pitchFamily="34" charset="0"/>
                <a:ea typeface="+mj-ea"/>
                <a:cs typeface="Century Gothic" pitchFamily="34" charset="0"/>
              </a:rPr>
              <a:t>cytology and HPV testing</a:t>
            </a:r>
            <a:br>
              <a:rPr lang="en-US" altLang="en-US" smtClean="0">
                <a:latin typeface="Century Gothic" pitchFamily="34" charset="0"/>
                <a:ea typeface="+mj-ea"/>
                <a:cs typeface="Century Gothic" pitchFamily="34" charset="0"/>
              </a:rPr>
            </a:br>
            <a:r>
              <a:rPr lang="en-US" altLang="en-US" smtClean="0">
                <a:latin typeface="Century Gothic" pitchFamily="34" charset="0"/>
                <a:ea typeface="+mj-ea"/>
                <a:cs typeface="Century Gothic" pitchFamily="34" charset="0"/>
              </a:rPr>
              <a:t>[meta analysis]</a:t>
            </a:r>
          </a:p>
        </p:txBody>
      </p:sp>
    </p:spTree>
    <p:extLst>
      <p:ext uri="{BB962C8B-B14F-4D97-AF65-F5344CB8AC3E}">
        <p14:creationId xmlns:p14="http://schemas.microsoft.com/office/powerpoint/2010/main" val="2979972130"/>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5724"/>
            <a:ext cx="9144000" cy="924475"/>
          </a:xfrm>
        </p:spPr>
        <p:txBody>
          <a:bodyPr>
            <a:normAutofit fontScale="90000"/>
          </a:bodyPr>
          <a:lstStyle/>
          <a:p>
            <a:r>
              <a:rPr lang="en-AU" sz="3600" dirty="0" smtClean="0"/>
              <a:t>Cumulative incidence of Cancer in women with negative entry test</a:t>
            </a:r>
            <a:endParaRPr lang="en-AU" sz="3600"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012948023"/>
              </p:ext>
            </p:extLst>
          </p:nvPr>
        </p:nvGraphicFramePr>
        <p:xfrm>
          <a:off x="264096" y="1772816"/>
          <a:ext cx="8568950" cy="2365414"/>
        </p:xfrm>
        <a:graphic>
          <a:graphicData uri="http://schemas.openxmlformats.org/drawingml/2006/table">
            <a:tbl>
              <a:tblPr firstRow="1" firstCol="1" bandRow="1">
                <a:tableStyleId>{5C22544A-7EE6-4342-B048-85BDC9FD1C3A}</a:tableStyleId>
              </a:tblPr>
              <a:tblGrid>
                <a:gridCol w="2855698"/>
                <a:gridCol w="2856626"/>
                <a:gridCol w="2856626"/>
              </a:tblGrid>
              <a:tr h="481667">
                <a:tc>
                  <a:txBody>
                    <a:bodyPr/>
                    <a:lstStyle/>
                    <a:p>
                      <a:pPr algn="ctr">
                        <a:lnSpc>
                          <a:spcPct val="115000"/>
                        </a:lnSpc>
                        <a:spcAft>
                          <a:spcPts val="0"/>
                        </a:spcAft>
                      </a:pPr>
                      <a:r>
                        <a:rPr lang="en-AU" sz="2000" dirty="0">
                          <a:effectLst/>
                        </a:rPr>
                        <a:t> </a:t>
                      </a:r>
                      <a:endParaRPr lang="en-AU" sz="20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a:effectLst/>
                        </a:rPr>
                        <a:t>3.5 years</a:t>
                      </a:r>
                      <a:endParaRPr lang="en-AU" sz="200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a:effectLst/>
                        </a:rPr>
                        <a:t>5.5 years</a:t>
                      </a:r>
                      <a:endParaRPr lang="en-AU" sz="2000">
                        <a:effectLst/>
                        <a:latin typeface="Calibri"/>
                        <a:ea typeface="Calibri"/>
                        <a:cs typeface="Times New Roman"/>
                      </a:endParaRPr>
                    </a:p>
                  </a:txBody>
                  <a:tcPr marL="68580" marR="68580" marT="0" marB="0"/>
                </a:tc>
              </a:tr>
              <a:tr h="481667">
                <a:tc>
                  <a:txBody>
                    <a:bodyPr/>
                    <a:lstStyle/>
                    <a:p>
                      <a:pPr algn="ctr">
                        <a:lnSpc>
                          <a:spcPct val="115000"/>
                        </a:lnSpc>
                        <a:spcAft>
                          <a:spcPts val="0"/>
                        </a:spcAft>
                      </a:pPr>
                      <a:r>
                        <a:rPr lang="en-AU" sz="2000" dirty="0">
                          <a:effectLst/>
                        </a:rPr>
                        <a:t>Experimental </a:t>
                      </a:r>
                      <a:r>
                        <a:rPr lang="en-AU" sz="2000" dirty="0" smtClean="0">
                          <a:effectLst/>
                        </a:rPr>
                        <a:t>arm</a:t>
                      </a:r>
                      <a:br>
                        <a:rPr lang="en-AU" sz="2000" dirty="0" smtClean="0">
                          <a:effectLst/>
                        </a:rPr>
                      </a:br>
                      <a:r>
                        <a:rPr lang="en-AU" sz="2000" dirty="0" smtClean="0">
                          <a:effectLst/>
                        </a:rPr>
                        <a:t>  </a:t>
                      </a:r>
                      <a:r>
                        <a:rPr lang="en-AU" sz="2000" dirty="0">
                          <a:effectLst/>
                        </a:rPr>
                        <a:t>(HPV-based)</a:t>
                      </a:r>
                      <a:endParaRPr lang="en-AU" sz="20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dirty="0">
                          <a:effectLst/>
                        </a:rPr>
                        <a:t>4.6 per 10</a:t>
                      </a:r>
                      <a:r>
                        <a:rPr lang="en-AU" sz="2000" baseline="30000" dirty="0">
                          <a:effectLst/>
                        </a:rPr>
                        <a:t>5</a:t>
                      </a:r>
                      <a:r>
                        <a:rPr lang="en-AU" sz="2000" dirty="0">
                          <a:effectLst/>
                        </a:rPr>
                        <a:t>  </a:t>
                      </a:r>
                      <a:endParaRPr lang="en-AU" sz="2000" dirty="0" smtClean="0">
                        <a:effectLst/>
                      </a:endParaRPr>
                    </a:p>
                    <a:p>
                      <a:pPr algn="ctr">
                        <a:lnSpc>
                          <a:spcPct val="115000"/>
                        </a:lnSpc>
                        <a:spcAft>
                          <a:spcPts val="0"/>
                        </a:spcAft>
                      </a:pPr>
                      <a:r>
                        <a:rPr lang="en-AU" sz="2000" dirty="0" smtClean="0">
                          <a:effectLst/>
                        </a:rPr>
                        <a:t>(</a:t>
                      </a:r>
                      <a:r>
                        <a:rPr lang="en-AU" sz="2000" dirty="0">
                          <a:effectLst/>
                        </a:rPr>
                        <a:t>1.1 – 12.1)</a:t>
                      </a:r>
                      <a:endParaRPr lang="en-AU" sz="20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dirty="0">
                          <a:effectLst/>
                        </a:rPr>
                        <a:t>8.7 per 10</a:t>
                      </a:r>
                      <a:r>
                        <a:rPr lang="en-AU" sz="2000" baseline="30000" dirty="0">
                          <a:effectLst/>
                        </a:rPr>
                        <a:t>5</a:t>
                      </a:r>
                      <a:r>
                        <a:rPr lang="en-AU" sz="2000" dirty="0">
                          <a:effectLst/>
                        </a:rPr>
                        <a:t>  </a:t>
                      </a:r>
                      <a:endParaRPr lang="en-AU" sz="2000" dirty="0" smtClean="0">
                        <a:effectLst/>
                      </a:endParaRPr>
                    </a:p>
                    <a:p>
                      <a:pPr algn="ctr">
                        <a:lnSpc>
                          <a:spcPct val="115000"/>
                        </a:lnSpc>
                        <a:spcAft>
                          <a:spcPts val="0"/>
                        </a:spcAft>
                      </a:pPr>
                      <a:r>
                        <a:rPr lang="en-AU" sz="2000" dirty="0" smtClean="0">
                          <a:effectLst/>
                        </a:rPr>
                        <a:t>(</a:t>
                      </a:r>
                      <a:r>
                        <a:rPr lang="en-AU" sz="2000" dirty="0">
                          <a:effectLst/>
                        </a:rPr>
                        <a:t>3.3 – 18.6)</a:t>
                      </a:r>
                      <a:endParaRPr lang="en-AU" sz="2000" dirty="0">
                        <a:effectLst/>
                        <a:latin typeface="Calibri"/>
                        <a:ea typeface="Calibri"/>
                        <a:cs typeface="Times New Roman"/>
                      </a:endParaRPr>
                    </a:p>
                  </a:txBody>
                  <a:tcPr marL="68580" marR="68580" marT="0" marB="0"/>
                </a:tc>
              </a:tr>
              <a:tr h="481667">
                <a:tc>
                  <a:txBody>
                    <a:bodyPr/>
                    <a:lstStyle/>
                    <a:p>
                      <a:pPr algn="ctr">
                        <a:lnSpc>
                          <a:spcPct val="115000"/>
                        </a:lnSpc>
                        <a:spcAft>
                          <a:spcPts val="0"/>
                        </a:spcAft>
                      </a:pPr>
                      <a:r>
                        <a:rPr lang="en-AU" sz="2000" dirty="0">
                          <a:effectLst/>
                        </a:rPr>
                        <a:t>Control </a:t>
                      </a:r>
                      <a:r>
                        <a:rPr lang="en-AU" sz="2000" dirty="0" smtClean="0">
                          <a:effectLst/>
                        </a:rPr>
                        <a:t>arm</a:t>
                      </a:r>
                      <a:br>
                        <a:rPr lang="en-AU" sz="2000" dirty="0" smtClean="0">
                          <a:effectLst/>
                        </a:rPr>
                      </a:br>
                      <a:r>
                        <a:rPr lang="en-AU" sz="2000" dirty="0" smtClean="0">
                          <a:effectLst/>
                        </a:rPr>
                        <a:t>  </a:t>
                      </a:r>
                      <a:r>
                        <a:rPr lang="en-AU" sz="2000" dirty="0">
                          <a:effectLst/>
                        </a:rPr>
                        <a:t>(cytology based)</a:t>
                      </a:r>
                      <a:endParaRPr lang="en-AU" sz="20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dirty="0">
                          <a:effectLst/>
                        </a:rPr>
                        <a:t>15.4 per 10</a:t>
                      </a:r>
                      <a:r>
                        <a:rPr lang="en-AU" sz="2000" baseline="30000" dirty="0">
                          <a:effectLst/>
                        </a:rPr>
                        <a:t>5 </a:t>
                      </a:r>
                      <a:r>
                        <a:rPr lang="en-AU" sz="2000" dirty="0">
                          <a:effectLst/>
                        </a:rPr>
                        <a:t> </a:t>
                      </a:r>
                      <a:endParaRPr lang="en-AU" sz="2000" dirty="0" smtClean="0">
                        <a:effectLst/>
                      </a:endParaRPr>
                    </a:p>
                    <a:p>
                      <a:pPr algn="ctr">
                        <a:lnSpc>
                          <a:spcPct val="115000"/>
                        </a:lnSpc>
                        <a:spcAft>
                          <a:spcPts val="0"/>
                        </a:spcAft>
                      </a:pPr>
                      <a:r>
                        <a:rPr lang="en-AU" sz="2000" dirty="0" smtClean="0">
                          <a:effectLst/>
                        </a:rPr>
                        <a:t>(</a:t>
                      </a:r>
                      <a:r>
                        <a:rPr lang="en-AU" sz="2000" dirty="0">
                          <a:effectLst/>
                        </a:rPr>
                        <a:t>7.9 – 27.0)</a:t>
                      </a:r>
                      <a:endParaRPr lang="en-AU" sz="20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AU" sz="2000" dirty="0">
                          <a:effectLst/>
                        </a:rPr>
                        <a:t>36.0 per 10</a:t>
                      </a:r>
                      <a:r>
                        <a:rPr lang="en-AU" sz="2000" baseline="30000" dirty="0">
                          <a:effectLst/>
                        </a:rPr>
                        <a:t>5</a:t>
                      </a:r>
                      <a:r>
                        <a:rPr lang="en-AU" sz="2000" dirty="0">
                          <a:effectLst/>
                        </a:rPr>
                        <a:t>  </a:t>
                      </a:r>
                      <a:endParaRPr lang="en-AU" sz="2000" dirty="0" smtClean="0">
                        <a:effectLst/>
                      </a:endParaRPr>
                    </a:p>
                    <a:p>
                      <a:pPr algn="ctr">
                        <a:lnSpc>
                          <a:spcPct val="115000"/>
                        </a:lnSpc>
                        <a:spcAft>
                          <a:spcPts val="0"/>
                        </a:spcAft>
                      </a:pPr>
                      <a:r>
                        <a:rPr lang="en-AU" sz="2000" dirty="0" smtClean="0">
                          <a:effectLst/>
                        </a:rPr>
                        <a:t>(</a:t>
                      </a:r>
                      <a:r>
                        <a:rPr lang="en-AU" sz="2000" dirty="0">
                          <a:effectLst/>
                        </a:rPr>
                        <a:t>23.2 – 53.5)</a:t>
                      </a:r>
                      <a:endParaRPr lang="en-AU" sz="2000" dirty="0">
                        <a:effectLst/>
                        <a:latin typeface="Calibri"/>
                        <a:ea typeface="Calibri"/>
                        <a:cs typeface="Times New Roman"/>
                      </a:endParaRPr>
                    </a:p>
                  </a:txBody>
                  <a:tcPr marL="68580" marR="68580" marT="0" marB="0"/>
                </a:tc>
              </a:tr>
              <a:tr h="481667">
                <a:tc gridSpan="3">
                  <a:txBody>
                    <a:bodyPr/>
                    <a:lstStyle/>
                    <a:p>
                      <a:pPr>
                        <a:lnSpc>
                          <a:spcPct val="115000"/>
                        </a:lnSpc>
                        <a:spcAft>
                          <a:spcPts val="0"/>
                        </a:spcAft>
                      </a:pPr>
                      <a:r>
                        <a:rPr lang="en-AU" sz="2000" dirty="0">
                          <a:effectLst/>
                        </a:rPr>
                        <a:t>Rate ratio was 0.30  (0.15 – 0.60)</a:t>
                      </a:r>
                      <a:endParaRPr lang="en-AU" sz="2000" dirty="0">
                        <a:effectLst/>
                        <a:latin typeface="Calibri"/>
                        <a:ea typeface="Calibri"/>
                        <a:cs typeface="Times New Roman"/>
                      </a:endParaRPr>
                    </a:p>
                  </a:txBody>
                  <a:tcPr marL="68580" marR="68580" marT="0" marB="0"/>
                </a:tc>
                <a:tc hMerge="1">
                  <a:txBody>
                    <a:bodyPr/>
                    <a:lstStyle/>
                    <a:p>
                      <a:endParaRPr lang="en-AU"/>
                    </a:p>
                  </a:txBody>
                  <a:tcPr/>
                </a:tc>
                <a:tc hMerge="1">
                  <a:txBody>
                    <a:bodyPr/>
                    <a:lstStyle/>
                    <a:p>
                      <a:endParaRPr lang="en-AU"/>
                    </a:p>
                  </a:txBody>
                  <a:tcPr/>
                </a:tc>
              </a:tr>
            </a:tbl>
          </a:graphicData>
        </a:graphic>
      </p:graphicFrame>
      <p:sp>
        <p:nvSpPr>
          <p:cNvPr id="5" name="TextBox 4"/>
          <p:cNvSpPr txBox="1"/>
          <p:nvPr/>
        </p:nvSpPr>
        <p:spPr>
          <a:xfrm>
            <a:off x="2699792" y="6165304"/>
            <a:ext cx="6899720" cy="383684"/>
          </a:xfrm>
          <a:prstGeom prst="rect">
            <a:avLst/>
          </a:prstGeom>
          <a:noFill/>
        </p:spPr>
        <p:txBody>
          <a:bodyPr wrap="square" rtlCol="0">
            <a:spAutoFit/>
          </a:bodyPr>
          <a:lstStyle/>
          <a:p>
            <a:r>
              <a:rPr lang="en-AU" i="1" dirty="0" err="1" smtClean="0"/>
              <a:t>Guglielmo</a:t>
            </a:r>
            <a:r>
              <a:rPr lang="en-AU" i="1" dirty="0" smtClean="0"/>
              <a:t> </a:t>
            </a:r>
            <a:r>
              <a:rPr lang="en-AU" i="1" dirty="0" err="1" smtClean="0"/>
              <a:t>Ronco</a:t>
            </a:r>
            <a:r>
              <a:rPr lang="en-AU" i="1" dirty="0" smtClean="0"/>
              <a:t> et al  Lancet 2014;383:524-532</a:t>
            </a:r>
            <a:endParaRPr lang="en-AU" i="1" dirty="0"/>
          </a:p>
        </p:txBody>
      </p:sp>
      <p:sp>
        <p:nvSpPr>
          <p:cNvPr id="6" name="TextBox 5"/>
          <p:cNvSpPr txBox="1"/>
          <p:nvPr/>
        </p:nvSpPr>
        <p:spPr>
          <a:xfrm>
            <a:off x="0" y="4437112"/>
            <a:ext cx="8892480" cy="1384995"/>
          </a:xfrm>
          <a:prstGeom prst="rect">
            <a:avLst/>
          </a:prstGeom>
          <a:noFill/>
        </p:spPr>
        <p:txBody>
          <a:bodyPr wrap="square" rtlCol="0">
            <a:spAutoFit/>
          </a:bodyPr>
          <a:lstStyle/>
          <a:p>
            <a:pPr algn="ctr"/>
            <a:r>
              <a:rPr lang="en-AU" sz="2800" b="1" dirty="0" smtClean="0"/>
              <a:t>HPV-based screening provides 60 – 70% greater protection against invasive cervical carcinomas compared with cytology</a:t>
            </a:r>
            <a:endParaRPr lang="en-AU" sz="2800" b="1" dirty="0"/>
          </a:p>
        </p:txBody>
      </p:sp>
    </p:spTree>
    <p:extLst>
      <p:ext uri="{BB962C8B-B14F-4D97-AF65-F5344CB8AC3E}">
        <p14:creationId xmlns:p14="http://schemas.microsoft.com/office/powerpoint/2010/main" val="9575407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title"/>
          </p:nvPr>
        </p:nvSpPr>
        <p:spPr/>
        <p:txBody>
          <a:bodyPr>
            <a:normAutofit/>
          </a:bodyPr>
          <a:lstStyle/>
          <a:p>
            <a:r>
              <a:rPr lang="en-US" altLang="en-US" smtClean="0">
                <a:ea typeface="ＭＳ Ｐゴシック" pitchFamily="34" charset="-128"/>
                <a:cs typeface="Trebuchet MS" pitchFamily="34" charset="0"/>
              </a:rPr>
              <a:t>Detection of cancer using HPV vs cytology</a:t>
            </a:r>
            <a:endParaRPr lang="en-NZ" altLang="en-US" smtClean="0">
              <a:ea typeface="ＭＳ Ｐゴシック" pitchFamily="34" charset="-128"/>
              <a:cs typeface="Trebuchet MS" pitchFamily="34" charset="0"/>
            </a:endParaRPr>
          </a:p>
        </p:txBody>
      </p:sp>
      <p:sp>
        <p:nvSpPr>
          <p:cNvPr id="4" name="Content Placeholder 3"/>
          <p:cNvSpPr>
            <a:spLocks noGrp="1"/>
          </p:cNvSpPr>
          <p:nvPr>
            <p:ph sz="quarter" idx="13"/>
          </p:nvPr>
        </p:nvSpPr>
        <p:spPr/>
        <p:txBody>
          <a:bodyPr/>
          <a:lstStyle/>
          <a:p>
            <a:endParaRPr lang="en-US" dirty="0"/>
          </a:p>
        </p:txBody>
      </p:sp>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436230"/>
            <a:ext cx="8077200" cy="481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TextBox 4"/>
          <p:cNvSpPr txBox="1">
            <a:spLocks noChangeArrowheads="1"/>
          </p:cNvSpPr>
          <p:nvPr/>
        </p:nvSpPr>
        <p:spPr bwMode="auto">
          <a:xfrm>
            <a:off x="4572000" y="6248400"/>
            <a:ext cx="365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spcAft>
                <a:spcPts val="600"/>
              </a:spcAft>
              <a:buClr>
                <a:schemeClr val="tx2"/>
              </a:buClr>
              <a:buFont typeface="Wingdings 2" pitchFamily="18" charset="2"/>
              <a:buChar char=""/>
              <a:defRPr>
                <a:solidFill>
                  <a:schemeClr val="tx1"/>
                </a:solidFill>
                <a:latin typeface="Verdana" pitchFamily="34" charset="0"/>
                <a:ea typeface="ＭＳ Ｐゴシック" pitchFamily="34" charset="-128"/>
              </a:defRPr>
            </a:lvl1pPr>
            <a:lvl2pPr marL="742950" indent="-285750" eaLnBrk="0" hangingPunct="0">
              <a:spcBef>
                <a:spcPct val="20000"/>
              </a:spcBef>
              <a:spcAft>
                <a:spcPts val="600"/>
              </a:spcAft>
              <a:buClr>
                <a:schemeClr val="tx2"/>
              </a:buClr>
              <a:buFont typeface="Wingdings 2" pitchFamily="18" charset="2"/>
              <a:buChar char=""/>
              <a:defRPr sz="1600">
                <a:solidFill>
                  <a:schemeClr val="tx1"/>
                </a:solidFill>
                <a:latin typeface="Verdana" pitchFamily="34" charset="0"/>
                <a:ea typeface="ＭＳ Ｐゴシック" pitchFamily="34" charset="-128"/>
              </a:defRPr>
            </a:lvl2pPr>
            <a:lvl3pPr marL="1143000" indent="-228600" eaLnBrk="0" hangingPunct="0">
              <a:spcBef>
                <a:spcPct val="20000"/>
              </a:spcBef>
              <a:spcAft>
                <a:spcPts val="600"/>
              </a:spcAft>
              <a:buClr>
                <a:schemeClr val="tx2"/>
              </a:buClr>
              <a:buFont typeface="Wingdings 2" pitchFamily="18" charset="2"/>
              <a:buChar char=""/>
              <a:defRPr sz="1400">
                <a:solidFill>
                  <a:schemeClr val="tx1"/>
                </a:solidFill>
                <a:latin typeface="Verdana" pitchFamily="34" charset="0"/>
                <a:ea typeface="ＭＳ Ｐゴシック" pitchFamily="34" charset="-128"/>
              </a:defRPr>
            </a:lvl3pPr>
            <a:lvl4pPr marL="1600200" indent="-228600" eaLnBrk="0"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4pPr>
            <a:lvl5pPr marL="2057400" indent="-228600" eaLnBrk="0"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5pPr>
            <a:lvl6pPr marL="2514600" indent="-228600" eaLnBrk="0" fontAlgn="base"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6pPr>
            <a:lvl7pPr marL="2971800" indent="-228600" eaLnBrk="0" fontAlgn="base"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7pPr>
            <a:lvl8pPr marL="3429000" indent="-228600" eaLnBrk="0" fontAlgn="base"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8pPr>
            <a:lvl9pPr marL="3886200" indent="-228600" eaLnBrk="0" fontAlgn="base" hangingPunct="0">
              <a:spcBef>
                <a:spcPct val="20000"/>
              </a:spcBef>
              <a:spcAft>
                <a:spcPts val="600"/>
              </a:spcAft>
              <a:buClr>
                <a:schemeClr val="tx2"/>
              </a:buClr>
              <a:buFont typeface="Wingdings 2" pitchFamily="18" charset="2"/>
              <a:buChar char=""/>
              <a:defRPr sz="1200">
                <a:solidFill>
                  <a:schemeClr val="tx1"/>
                </a:solidFill>
                <a:latin typeface="Verdana" pitchFamily="34" charset="0"/>
                <a:ea typeface="ＭＳ Ｐゴシック" pitchFamily="34" charset="-128"/>
              </a:defRPr>
            </a:lvl9pPr>
          </a:lstStyle>
          <a:p>
            <a:pPr eaLnBrk="1" hangingPunct="1">
              <a:spcBef>
                <a:spcPct val="0"/>
              </a:spcBef>
              <a:spcAft>
                <a:spcPct val="0"/>
              </a:spcAft>
              <a:buClrTx/>
              <a:buFontTx/>
              <a:buNone/>
            </a:pPr>
            <a:r>
              <a:rPr lang="en-US" altLang="en-US" i="1" dirty="0" err="1">
                <a:solidFill>
                  <a:srgbClr val="2E2224"/>
                </a:solidFill>
                <a:latin typeface="Arial" charset="0"/>
              </a:rPr>
              <a:t>Ronco</a:t>
            </a:r>
            <a:r>
              <a:rPr lang="en-US" altLang="en-US" i="1" dirty="0">
                <a:solidFill>
                  <a:srgbClr val="2E2224"/>
                </a:solidFill>
                <a:latin typeface="Arial" charset="0"/>
              </a:rPr>
              <a:t> et al Lancet 2014</a:t>
            </a:r>
            <a:endParaRPr lang="en-NZ" altLang="en-US" i="1" dirty="0">
              <a:solidFill>
                <a:srgbClr val="2E2224"/>
              </a:solidFill>
              <a:latin typeface="Arial" charset="0"/>
            </a:endParaRPr>
          </a:p>
        </p:txBody>
      </p:sp>
    </p:spTree>
    <p:extLst>
      <p:ext uri="{BB962C8B-B14F-4D97-AF65-F5344CB8AC3E}">
        <p14:creationId xmlns:p14="http://schemas.microsoft.com/office/powerpoint/2010/main" val="41174486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14313" y="381000"/>
            <a:ext cx="8786812" cy="1143000"/>
          </a:xfrm>
        </p:spPr>
        <p:txBody>
          <a:bodyPr/>
          <a:lstStyle/>
          <a:p>
            <a:r>
              <a:rPr lang="en-US" sz="3600" dirty="0">
                <a:latin typeface="Century Gothic" charset="0"/>
                <a:cs typeface="Century Gothic" charset="0"/>
              </a:rPr>
              <a:t>HPV analysis – primary screening</a:t>
            </a:r>
          </a:p>
        </p:txBody>
      </p:sp>
      <p:sp>
        <p:nvSpPr>
          <p:cNvPr id="3" name="Content Placeholder 2"/>
          <p:cNvSpPr>
            <a:spLocks noGrp="1"/>
          </p:cNvSpPr>
          <p:nvPr>
            <p:ph idx="4294967295"/>
          </p:nvPr>
        </p:nvSpPr>
        <p:spPr>
          <a:xfrm>
            <a:off x="214313" y="1773238"/>
            <a:ext cx="8686800" cy="4221162"/>
          </a:xfrm>
          <a:prstGeom prst="rect">
            <a:avLst/>
          </a:prstGeom>
        </p:spPr>
        <p:txBody>
          <a:bodyPr>
            <a:normAutofit lnSpcReduction="10000"/>
          </a:bodyPr>
          <a:lstStyle/>
          <a:p>
            <a:pPr>
              <a:tabLst>
                <a:tab pos="2686050" algn="l"/>
              </a:tabLst>
            </a:pPr>
            <a:r>
              <a:rPr lang="en-US" sz="2800" b="1" dirty="0">
                <a:latin typeface="Century Gothic" charset="0"/>
                <a:cs typeface="Century Gothic" charset="0"/>
              </a:rPr>
              <a:t>P</a:t>
            </a:r>
            <a:r>
              <a:rPr lang="en-US" sz="2800" b="1" dirty="0" smtClean="0">
                <a:latin typeface="Century Gothic" charset="0"/>
                <a:cs typeface="Century Gothic" charset="0"/>
              </a:rPr>
              <a:t>rimary </a:t>
            </a:r>
            <a:r>
              <a:rPr lang="en-US" sz="2800" b="1" dirty="0">
                <a:latin typeface="Century Gothic" charset="0"/>
                <a:cs typeface="Century Gothic" charset="0"/>
              </a:rPr>
              <a:t>screening with HPV may be effective in women over 30</a:t>
            </a:r>
          </a:p>
          <a:p>
            <a:pPr marL="0" indent="0">
              <a:buNone/>
              <a:tabLst>
                <a:tab pos="2686050" algn="l"/>
              </a:tabLst>
            </a:pPr>
            <a:endParaRPr lang="en-US" sz="2800" dirty="0">
              <a:latin typeface="Century Gothic" charset="0"/>
              <a:cs typeface="Century Gothic" charset="0"/>
            </a:endParaRPr>
          </a:p>
          <a:p>
            <a:pPr>
              <a:tabLst>
                <a:tab pos="2686050" algn="l"/>
              </a:tabLst>
            </a:pPr>
            <a:endParaRPr lang="en-US" sz="2000" dirty="0" smtClean="0">
              <a:solidFill>
                <a:srgbClr val="182C4B"/>
              </a:solidFill>
              <a:latin typeface="Century Gothic" charset="0"/>
              <a:cs typeface="Century Gothic" charset="0"/>
            </a:endParaRPr>
          </a:p>
          <a:p>
            <a:pPr>
              <a:tabLst>
                <a:tab pos="2686050" algn="l"/>
              </a:tabLst>
            </a:pPr>
            <a:r>
              <a:rPr lang="en-US" sz="2000" dirty="0" err="1" smtClean="0">
                <a:solidFill>
                  <a:srgbClr val="182C4B"/>
                </a:solidFill>
                <a:latin typeface="Century Gothic" charset="0"/>
                <a:cs typeface="Century Gothic" charset="0"/>
              </a:rPr>
              <a:t>Arbyn</a:t>
            </a:r>
            <a:r>
              <a:rPr lang="en-US" sz="2000" dirty="0" smtClean="0">
                <a:solidFill>
                  <a:srgbClr val="182C4B"/>
                </a:solidFill>
                <a:latin typeface="Century Gothic" charset="0"/>
                <a:cs typeface="Century Gothic" charset="0"/>
              </a:rPr>
              <a:t> </a:t>
            </a:r>
            <a:r>
              <a:rPr lang="en-US" sz="2000" dirty="0" smtClean="0">
                <a:latin typeface="Century Gothic" charset="0"/>
                <a:cs typeface="Century Gothic" charset="0"/>
              </a:rPr>
              <a:t> </a:t>
            </a:r>
            <a:r>
              <a:rPr lang="en-US" sz="2000" dirty="0">
                <a:latin typeface="Century Gothic" charset="0"/>
                <a:cs typeface="Century Gothic" charset="0"/>
              </a:rPr>
              <a:t>meta-analysis of 49 </a:t>
            </a:r>
            <a:r>
              <a:rPr lang="en-US" sz="2000" dirty="0" smtClean="0">
                <a:latin typeface="Century Gothic" charset="0"/>
                <a:cs typeface="Century Gothic" charset="0"/>
              </a:rPr>
              <a:t>studies </a:t>
            </a:r>
          </a:p>
          <a:p>
            <a:pPr marL="0" indent="0">
              <a:buNone/>
              <a:tabLst>
                <a:tab pos="2686050" algn="l"/>
              </a:tabLst>
            </a:pPr>
            <a:endParaRPr lang="en-US" sz="2000" dirty="0" smtClean="0">
              <a:latin typeface="Century Gothic" charset="0"/>
              <a:cs typeface="Century Gothic" charset="0"/>
            </a:endParaRPr>
          </a:p>
          <a:p>
            <a:pPr marL="0" indent="0">
              <a:buNone/>
              <a:tabLst>
                <a:tab pos="2686050" algn="l"/>
              </a:tabLst>
            </a:pPr>
            <a:r>
              <a:rPr lang="en-US" sz="2000" dirty="0" smtClean="0">
                <a:latin typeface="Century Gothic" charset="0"/>
                <a:cs typeface="Century Gothic" charset="0"/>
                <a:sym typeface="Wingdings"/>
              </a:rPr>
              <a:t></a:t>
            </a:r>
            <a:r>
              <a:rPr lang="en-US" sz="2000" dirty="0" smtClean="0">
                <a:latin typeface="Century Gothic" charset="0"/>
                <a:cs typeface="Century Gothic" charset="0"/>
              </a:rPr>
              <a:t>HPV </a:t>
            </a:r>
            <a:r>
              <a:rPr lang="en-US" sz="2000" dirty="0">
                <a:latin typeface="Century Gothic" charset="0"/>
                <a:cs typeface="Century Gothic" charset="0"/>
              </a:rPr>
              <a:t>testing showed a higher </a:t>
            </a:r>
            <a:r>
              <a:rPr lang="en-US" sz="2000" dirty="0" smtClean="0">
                <a:latin typeface="Century Gothic" charset="0"/>
                <a:cs typeface="Century Gothic" charset="0"/>
              </a:rPr>
              <a:t>sensitivity </a:t>
            </a:r>
            <a:r>
              <a:rPr lang="en-US" sz="2000" dirty="0">
                <a:latin typeface="Century Gothic" charset="0"/>
                <a:cs typeface="Century Gothic" charset="0"/>
              </a:rPr>
              <a:t>for  CIN 2+ and CIN 3+ relative to cytology </a:t>
            </a:r>
          </a:p>
          <a:p>
            <a:pPr marL="0" indent="0">
              <a:buNone/>
              <a:tabLst>
                <a:tab pos="2686050" algn="l"/>
              </a:tabLst>
            </a:pPr>
            <a:r>
              <a:rPr lang="en-US" sz="2000" dirty="0" smtClean="0">
                <a:latin typeface="Century Gothic" charset="0"/>
                <a:cs typeface="Century Gothic" charset="0"/>
                <a:sym typeface="Wingdings"/>
              </a:rPr>
              <a:t>  </a:t>
            </a:r>
            <a:r>
              <a:rPr lang="en-US" sz="2000" dirty="0" smtClean="0">
                <a:latin typeface="Century Gothic" charset="0"/>
                <a:cs typeface="Century Gothic" charset="0"/>
              </a:rPr>
              <a:t>HPV </a:t>
            </a:r>
            <a:r>
              <a:rPr lang="en-US" sz="2000" dirty="0">
                <a:latin typeface="Century Gothic" charset="0"/>
                <a:cs typeface="Century Gothic" charset="0"/>
              </a:rPr>
              <a:t>negative women had a significantly lower cumulative </a:t>
            </a:r>
            <a:r>
              <a:rPr lang="en-US" sz="2000" dirty="0" smtClean="0">
                <a:latin typeface="Century Gothic" charset="0"/>
                <a:cs typeface="Century Gothic" charset="0"/>
              </a:rPr>
              <a:t>    incidence </a:t>
            </a:r>
            <a:r>
              <a:rPr lang="en-US" sz="2000" dirty="0">
                <a:latin typeface="Century Gothic" charset="0"/>
                <a:cs typeface="Century Gothic" charset="0"/>
              </a:rPr>
              <a:t>of CIN 3+ in the second round of screening compared with cytology negative </a:t>
            </a:r>
            <a:r>
              <a:rPr lang="en-US" sz="2000" dirty="0" smtClean="0">
                <a:latin typeface="Century Gothic" charset="0"/>
                <a:cs typeface="Century Gothic" charset="0"/>
              </a:rPr>
              <a:t>women</a:t>
            </a:r>
          </a:p>
          <a:p>
            <a:pPr>
              <a:tabLst>
                <a:tab pos="2686050" algn="l"/>
              </a:tabLst>
            </a:pPr>
            <a:endParaRPr lang="en-US" sz="1600" dirty="0">
              <a:latin typeface="Century Gothic" charset="0"/>
              <a:cs typeface="Century Gothic" charset="0"/>
            </a:endParaRPr>
          </a:p>
          <a:p>
            <a:pPr>
              <a:tabLst>
                <a:tab pos="2686050" algn="l"/>
              </a:tabLst>
            </a:pPr>
            <a:endParaRPr lang="en-US" sz="1600" dirty="0">
              <a:latin typeface="Century Gothic" charset="0"/>
              <a:cs typeface="Century Gothic" charset="0"/>
            </a:endParaRPr>
          </a:p>
          <a:p>
            <a:pPr>
              <a:tabLst>
                <a:tab pos="2686050" algn="l"/>
              </a:tabLst>
            </a:pPr>
            <a:endParaRPr lang="en-US" sz="1600" dirty="0">
              <a:latin typeface="Century Gothic" charset="0"/>
              <a:cs typeface="Century Gothic" charset="0"/>
            </a:endParaRPr>
          </a:p>
        </p:txBody>
      </p:sp>
    </p:spTree>
    <p:extLst>
      <p:ext uri="{BB962C8B-B14F-4D97-AF65-F5344CB8AC3E}">
        <p14:creationId xmlns:p14="http://schemas.microsoft.com/office/powerpoint/2010/main" val="57925984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latin typeface="Century Gothic" charset="0"/>
                <a:cs typeface="Century Gothic" charset="0"/>
              </a:rPr>
              <a:t>HPV analysis – primary </a:t>
            </a:r>
            <a:r>
              <a:rPr lang="en-US" sz="3600" dirty="0" smtClean="0">
                <a:latin typeface="Century Gothic" charset="0"/>
                <a:cs typeface="Century Gothic" charset="0"/>
              </a:rPr>
              <a:t>screening</a:t>
            </a:r>
            <a:br>
              <a:rPr lang="en-US" sz="3600" dirty="0" smtClean="0">
                <a:latin typeface="Century Gothic" charset="0"/>
                <a:cs typeface="Century Gothic" charset="0"/>
              </a:rPr>
            </a:br>
            <a:r>
              <a:rPr lang="en-US" sz="1800" i="1" dirty="0">
                <a:solidFill>
                  <a:schemeClr val="accent2"/>
                </a:solidFill>
              </a:rPr>
              <a:t>Kitchener et al </a:t>
            </a:r>
            <a:r>
              <a:rPr lang="en-US" sz="1800" i="1" dirty="0" err="1">
                <a:solidFill>
                  <a:schemeClr val="accent2"/>
                </a:solidFill>
              </a:rPr>
              <a:t>Eur</a:t>
            </a:r>
            <a:r>
              <a:rPr lang="en-US" sz="1800" i="1" dirty="0">
                <a:solidFill>
                  <a:schemeClr val="accent2"/>
                </a:solidFill>
              </a:rPr>
              <a:t> J Cancer 2011</a:t>
            </a:r>
            <a:br>
              <a:rPr lang="en-US" sz="1800" i="1" dirty="0">
                <a:solidFill>
                  <a:schemeClr val="accent2"/>
                </a:solidFill>
              </a:rPr>
            </a:br>
            <a:endParaRPr lang="en-US" sz="1800" dirty="0"/>
          </a:p>
        </p:txBody>
      </p:sp>
      <p:sp>
        <p:nvSpPr>
          <p:cNvPr id="3" name="Content Placeholder 2"/>
          <p:cNvSpPr>
            <a:spLocks noGrp="1"/>
          </p:cNvSpPr>
          <p:nvPr>
            <p:ph idx="4294967295"/>
          </p:nvPr>
        </p:nvSpPr>
        <p:spPr>
          <a:xfrm>
            <a:off x="457200" y="1600200"/>
            <a:ext cx="8229600" cy="4525963"/>
          </a:xfrm>
          <a:prstGeom prst="rect">
            <a:avLst/>
          </a:prstGeom>
        </p:spPr>
        <p:txBody>
          <a:bodyPr/>
          <a:lstStyle/>
          <a:p>
            <a:pPr marL="0" indent="0">
              <a:buNone/>
              <a:tabLst>
                <a:tab pos="2686050" algn="l"/>
              </a:tabLst>
            </a:pPr>
            <a:r>
              <a:rPr lang="en-US" sz="2800" dirty="0">
                <a:latin typeface="Century Gothic" charset="0"/>
                <a:cs typeface="Century Gothic" charset="0"/>
              </a:rPr>
              <a:t>ARTISTIC screening trial </a:t>
            </a:r>
          </a:p>
          <a:p>
            <a:pPr marL="0" indent="0">
              <a:buNone/>
              <a:tabLst>
                <a:tab pos="2686050" algn="l"/>
              </a:tabLst>
            </a:pPr>
            <a:endParaRPr lang="en-US" dirty="0" smtClean="0">
              <a:latin typeface="Century Gothic" charset="0"/>
              <a:cs typeface="Century Gothic" charset="0"/>
            </a:endParaRPr>
          </a:p>
          <a:p>
            <a:pPr>
              <a:buFont typeface="Wingdings" charset="2"/>
              <a:buChar char="§"/>
              <a:tabLst>
                <a:tab pos="2686050" algn="l"/>
              </a:tabLst>
            </a:pPr>
            <a:r>
              <a:rPr lang="en-US" dirty="0" smtClean="0">
                <a:latin typeface="Century Gothic" charset="0"/>
                <a:cs typeface="Century Gothic" charset="0"/>
              </a:rPr>
              <a:t>    negative HPV </a:t>
            </a:r>
            <a:r>
              <a:rPr lang="en-US" dirty="0">
                <a:latin typeface="Century Gothic" charset="0"/>
                <a:cs typeface="Century Gothic" charset="0"/>
              </a:rPr>
              <a:t>test provides the same degree of </a:t>
            </a:r>
            <a:r>
              <a:rPr lang="ja-JP" altLang="en-US" dirty="0">
                <a:latin typeface="Century Gothic" charset="0"/>
                <a:cs typeface="Century Gothic" charset="0"/>
              </a:rPr>
              <a:t>‘</a:t>
            </a:r>
            <a:r>
              <a:rPr lang="en-US" dirty="0">
                <a:latin typeface="Century Gothic" charset="0"/>
                <a:cs typeface="Century Gothic" charset="0"/>
              </a:rPr>
              <a:t>protection</a:t>
            </a:r>
            <a:r>
              <a:rPr lang="ja-JP" altLang="en-US" dirty="0">
                <a:latin typeface="Century Gothic" charset="0"/>
                <a:cs typeface="Century Gothic" charset="0"/>
              </a:rPr>
              <a:t>’</a:t>
            </a:r>
            <a:r>
              <a:rPr lang="en-US" dirty="0">
                <a:latin typeface="Century Gothic" charset="0"/>
                <a:cs typeface="Century Gothic" charset="0"/>
              </a:rPr>
              <a:t> over two screening rounds as </a:t>
            </a:r>
            <a:r>
              <a:rPr lang="en-US" dirty="0" smtClean="0">
                <a:latin typeface="Century Gothic" charset="0"/>
                <a:cs typeface="Century Gothic" charset="0"/>
              </a:rPr>
              <a:t>negative    cytology </a:t>
            </a:r>
            <a:r>
              <a:rPr lang="en-US" dirty="0">
                <a:latin typeface="Century Gothic" charset="0"/>
                <a:cs typeface="Century Gothic" charset="0"/>
              </a:rPr>
              <a:t>for one screening </a:t>
            </a:r>
            <a:r>
              <a:rPr lang="en-US" dirty="0" smtClean="0">
                <a:latin typeface="Century Gothic" charset="0"/>
                <a:cs typeface="Century Gothic" charset="0"/>
              </a:rPr>
              <a:t>round</a:t>
            </a:r>
          </a:p>
          <a:p>
            <a:pPr marL="0" indent="0">
              <a:buNone/>
              <a:tabLst>
                <a:tab pos="2686050" algn="l"/>
              </a:tabLst>
            </a:pPr>
            <a:endParaRPr lang="en-US" dirty="0">
              <a:latin typeface="Century Gothic" charset="0"/>
              <a:cs typeface="Century Gothic" charset="0"/>
            </a:endParaRPr>
          </a:p>
          <a:p>
            <a:pPr>
              <a:buFont typeface="Wingdings" charset="2"/>
              <a:buChar char="§"/>
              <a:tabLst>
                <a:tab pos="2686050" algn="l"/>
              </a:tabLst>
            </a:pPr>
            <a:r>
              <a:rPr lang="en-US" dirty="0">
                <a:latin typeface="Century Gothic" charset="0"/>
                <a:cs typeface="Century Gothic" charset="0"/>
              </a:rPr>
              <a:t> </a:t>
            </a:r>
            <a:r>
              <a:rPr lang="en-US" dirty="0" smtClean="0">
                <a:latin typeface="Century Gothic" charset="0"/>
                <a:cs typeface="Century Gothic" charset="0"/>
              </a:rPr>
              <a:t>    </a:t>
            </a:r>
            <a:r>
              <a:rPr lang="en-US" dirty="0">
                <a:latin typeface="Century Gothic" charset="0"/>
                <a:cs typeface="Century Gothic" charset="0"/>
              </a:rPr>
              <a:t>allows  screening interval to be increased to 5-6 years or longer in women over 30 </a:t>
            </a:r>
            <a:r>
              <a:rPr lang="en-US" dirty="0" err="1">
                <a:latin typeface="Century Gothic" charset="0"/>
                <a:cs typeface="Century Gothic" charset="0"/>
              </a:rPr>
              <a:t>Yr</a:t>
            </a:r>
            <a:endParaRPr lang="en-US" dirty="0">
              <a:latin typeface="Century Gothic" charset="0"/>
              <a:cs typeface="Century Gothic" charset="0"/>
            </a:endParaRPr>
          </a:p>
          <a:p>
            <a:endParaRPr lang="en-US" dirty="0"/>
          </a:p>
        </p:txBody>
      </p:sp>
    </p:spTree>
    <p:extLst>
      <p:ext uri="{BB962C8B-B14F-4D97-AF65-F5344CB8AC3E}">
        <p14:creationId xmlns:p14="http://schemas.microsoft.com/office/powerpoint/2010/main" val="37390035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5378" name="Rectangle 2"/>
          <p:cNvSpPr>
            <a:spLocks noGrp="1" noChangeArrowheads="1"/>
          </p:cNvSpPr>
          <p:nvPr>
            <p:ph type="title"/>
          </p:nvPr>
        </p:nvSpPr>
        <p:spPr>
          <a:xfrm>
            <a:off x="685800" y="461963"/>
            <a:ext cx="7772400" cy="684212"/>
          </a:xfrm>
        </p:spPr>
        <p:txBody>
          <a:bodyPr>
            <a:normAutofit fontScale="90000"/>
          </a:bodyPr>
          <a:lstStyle/>
          <a:p>
            <a:pPr eaLnBrk="1" hangingPunct="1">
              <a:defRPr/>
            </a:pPr>
            <a:r>
              <a:rPr lang="en-GB" sz="4800" smtClean="0">
                <a:ea typeface="+mj-ea"/>
              </a:rPr>
              <a:t>Summary</a:t>
            </a:r>
            <a:endParaRPr lang="en-GB" sz="4800" b="1" smtClean="0">
              <a:ea typeface="+mj-ea"/>
            </a:endParaRPr>
          </a:p>
        </p:txBody>
      </p:sp>
      <p:sp>
        <p:nvSpPr>
          <p:cNvPr id="1125379" name="Rectangle 3"/>
          <p:cNvSpPr>
            <a:spLocks noGrp="1" noChangeArrowheads="1"/>
          </p:cNvSpPr>
          <p:nvPr>
            <p:ph idx="4294967295"/>
          </p:nvPr>
        </p:nvSpPr>
        <p:spPr>
          <a:xfrm>
            <a:off x="490538" y="1830388"/>
            <a:ext cx="8162925" cy="3889375"/>
          </a:xfrm>
          <a:prstGeom prst="rect">
            <a:avLst/>
          </a:prstGeom>
        </p:spPr>
        <p:txBody>
          <a:bodyPr/>
          <a:lstStyle/>
          <a:p>
            <a:pPr eaLnBrk="1" hangingPunct="1">
              <a:buFont typeface="Wingdings" pitchFamily="2" charset="2"/>
              <a:buNone/>
              <a:defRPr/>
            </a:pPr>
            <a:endParaRPr lang="en-GB" sz="2800" smtClean="0">
              <a:ea typeface="+mn-ea"/>
            </a:endParaRPr>
          </a:p>
          <a:p>
            <a:pPr eaLnBrk="1" hangingPunct="1">
              <a:buFont typeface="Wingdings" pitchFamily="2" charset="2"/>
              <a:buNone/>
              <a:defRPr/>
            </a:pPr>
            <a:endParaRPr lang="en-GB" sz="2800" smtClean="0">
              <a:ea typeface="+mn-ea"/>
            </a:endParaRPr>
          </a:p>
        </p:txBody>
      </p:sp>
      <p:graphicFrame>
        <p:nvGraphicFramePr>
          <p:cNvPr id="2050" name="Object 4"/>
          <p:cNvGraphicFramePr>
            <a:graphicFrameLocks noChangeAspect="1"/>
          </p:cNvGraphicFramePr>
          <p:nvPr/>
        </p:nvGraphicFramePr>
        <p:xfrm>
          <a:off x="395288" y="1557338"/>
          <a:ext cx="8126412" cy="2754312"/>
        </p:xfrm>
        <a:graphic>
          <a:graphicData uri="http://schemas.openxmlformats.org/presentationml/2006/ole">
            <mc:AlternateContent xmlns:mc="http://schemas.openxmlformats.org/markup-compatibility/2006">
              <mc:Choice xmlns:v="urn:schemas-microsoft-com:vml" Requires="v">
                <p:oleObj spid="_x0000_s29725" name="Worksheet" r:id="rId5" imgW="2895735" imgH="981246" progId="Excel.Sheet.8">
                  <p:embed/>
                </p:oleObj>
              </mc:Choice>
              <mc:Fallback>
                <p:oleObj name="Worksheet" r:id="rId5" imgW="2895735" imgH="981246"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1557338"/>
                        <a:ext cx="8126412" cy="275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125381" name="Rectangle 5"/>
          <p:cNvSpPr>
            <a:spLocks noChangeArrowheads="1"/>
          </p:cNvSpPr>
          <p:nvPr/>
        </p:nvSpPr>
        <p:spPr bwMode="auto">
          <a:xfrm>
            <a:off x="428625" y="4643438"/>
            <a:ext cx="81756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2000" b="1" dirty="0"/>
              <a:t>Management Problems</a:t>
            </a:r>
          </a:p>
          <a:p>
            <a:pPr>
              <a:buFontTx/>
              <a:buChar char="•"/>
            </a:pPr>
            <a:r>
              <a:rPr lang="en-GB" sz="2000" b="1" dirty="0"/>
              <a:t>Similar positive predictive value for CIN3 detection </a:t>
            </a:r>
          </a:p>
          <a:p>
            <a:r>
              <a:rPr lang="en-GB" sz="2000" b="1" dirty="0"/>
              <a:t>BUT</a:t>
            </a:r>
          </a:p>
          <a:p>
            <a:pPr>
              <a:buFontTx/>
              <a:buChar char="•"/>
            </a:pPr>
            <a:r>
              <a:rPr lang="en-GB" sz="2000" b="1" dirty="0"/>
              <a:t>Too many women with HPV positive normal smears</a:t>
            </a:r>
          </a:p>
        </p:txBody>
      </p:sp>
    </p:spTree>
    <p:extLst>
      <p:ext uri="{BB962C8B-B14F-4D97-AF65-F5344CB8AC3E}">
        <p14:creationId xmlns:p14="http://schemas.microsoft.com/office/powerpoint/2010/main" val="11575595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5381"/>
                                        </p:tgtEl>
                                        <p:attrNameLst>
                                          <p:attrName>style.visibility</p:attrName>
                                        </p:attrNameLst>
                                      </p:cBhvr>
                                      <p:to>
                                        <p:strVal val="visible"/>
                                      </p:to>
                                    </p:set>
                                    <p:animEffect transition="in" filter="box(in)">
                                      <p:cBhvr>
                                        <p:cTn id="7" dur="500"/>
                                        <p:tgtEl>
                                          <p:spTgt spid="1125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538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ChangeArrowheads="1"/>
          </p:cNvSpPr>
          <p:nvPr/>
        </p:nvSpPr>
        <p:spPr bwMode="auto">
          <a:xfrm>
            <a:off x="0" y="287769"/>
            <a:ext cx="9158288" cy="947738"/>
          </a:xfrm>
          <a:prstGeom prst="rect">
            <a:avLst/>
          </a:prstGeom>
          <a:noFill/>
          <a:ln>
            <a:noFill/>
          </a:ln>
          <a:effectLst>
            <a:outerShdw blurRad="63500" dist="17961" dir="2700000" algn="ctr" rotWithShape="0">
              <a:schemeClr val="bg1">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7996" tIns="45712" rIns="17996" bIns="45712" anchor="ctr"/>
          <a:lstStyle/>
          <a:p>
            <a:pPr algn="ctr"/>
            <a:r>
              <a:rPr lang="en-US" sz="2800" b="1" dirty="0">
                <a:solidFill>
                  <a:srgbClr val="260B00"/>
                </a:solidFill>
                <a:latin typeface="Century Gothic" charset="0"/>
              </a:rPr>
              <a:t>ADVANTAGES OF USING HPV TESTING AS THE </a:t>
            </a:r>
          </a:p>
          <a:p>
            <a:pPr algn="ctr"/>
            <a:r>
              <a:rPr lang="en-US" sz="2800" b="1" u="sng" dirty="0">
                <a:latin typeface="Century Gothic" charset="0"/>
              </a:rPr>
              <a:t>SOLE </a:t>
            </a:r>
            <a:r>
              <a:rPr lang="en-US" sz="2800" b="1" dirty="0">
                <a:latin typeface="Century Gothic" charset="0"/>
              </a:rPr>
              <a:t>PRIMARY SCREENING TEST</a:t>
            </a:r>
          </a:p>
        </p:txBody>
      </p:sp>
      <p:grpSp>
        <p:nvGrpSpPr>
          <p:cNvPr id="29701" name="Group 5"/>
          <p:cNvGrpSpPr>
            <a:grpSpLocks/>
          </p:cNvGrpSpPr>
          <p:nvPr/>
        </p:nvGrpSpPr>
        <p:grpSpPr bwMode="auto">
          <a:xfrm>
            <a:off x="179388" y="1125538"/>
            <a:ext cx="8851723" cy="1606550"/>
            <a:chOff x="106" y="694"/>
            <a:chExt cx="6173" cy="1012"/>
          </a:xfrm>
        </p:grpSpPr>
        <p:sp>
          <p:nvSpPr>
            <p:cNvPr id="29702" name="AutoShape 6"/>
            <p:cNvSpPr>
              <a:spLocks noChangeArrowheads="1"/>
            </p:cNvSpPr>
            <p:nvPr/>
          </p:nvSpPr>
          <p:spPr bwMode="auto">
            <a:xfrm>
              <a:off x="106" y="694"/>
              <a:ext cx="409" cy="400"/>
            </a:xfrm>
            <a:prstGeom prst="homePlate">
              <a:avLst>
                <a:gd name="adj" fmla="val 25563"/>
              </a:avLst>
            </a:prstGeom>
            <a:gradFill rotWithShape="1">
              <a:gsLst>
                <a:gs pos="0">
                  <a:srgbClr val="333399">
                    <a:alpha val="60001"/>
                  </a:srgbClr>
                </a:gs>
                <a:gs pos="100000">
                  <a:srgbClr val="6565FF">
                    <a:alpha val="39999"/>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vert="eaVert" wrap="none" lIns="18000" tIns="10800" rIns="0" bIns="10800" anchor="ctr"/>
            <a:lstStyle/>
            <a:p>
              <a:endParaRPr lang="en-US"/>
            </a:p>
          </p:txBody>
        </p:sp>
        <p:sp>
          <p:nvSpPr>
            <p:cNvPr id="29703" name="Freeform 7"/>
            <p:cNvSpPr>
              <a:spLocks/>
            </p:cNvSpPr>
            <p:nvPr/>
          </p:nvSpPr>
          <p:spPr bwMode="auto">
            <a:xfrm>
              <a:off x="462" y="697"/>
              <a:ext cx="5762" cy="398"/>
            </a:xfrm>
            <a:custGeom>
              <a:avLst/>
              <a:gdLst>
                <a:gd name="T0" fmla="*/ 0 w 5548"/>
                <a:gd name="T1" fmla="*/ 0 h 537"/>
                <a:gd name="T2" fmla="*/ 106 w 5548"/>
                <a:gd name="T3" fmla="*/ 268 h 537"/>
                <a:gd name="T4" fmla="*/ 0 w 5548"/>
                <a:gd name="T5" fmla="*/ 537 h 537"/>
                <a:gd name="T6" fmla="*/ 5548 w 5548"/>
                <a:gd name="T7" fmla="*/ 532 h 537"/>
                <a:gd name="T8" fmla="*/ 5548 w 5548"/>
                <a:gd name="T9" fmla="*/ 0 h 537"/>
                <a:gd name="T10" fmla="*/ 0 w 5548"/>
                <a:gd name="T11" fmla="*/ 0 h 537"/>
              </a:gdLst>
              <a:ahLst/>
              <a:cxnLst>
                <a:cxn ang="0">
                  <a:pos x="T0" y="T1"/>
                </a:cxn>
                <a:cxn ang="0">
                  <a:pos x="T2" y="T3"/>
                </a:cxn>
                <a:cxn ang="0">
                  <a:pos x="T4" y="T5"/>
                </a:cxn>
                <a:cxn ang="0">
                  <a:pos x="T6" y="T7"/>
                </a:cxn>
                <a:cxn ang="0">
                  <a:pos x="T8" y="T9"/>
                </a:cxn>
                <a:cxn ang="0">
                  <a:pos x="T10" y="T11"/>
                </a:cxn>
              </a:cxnLst>
              <a:rect l="0" t="0" r="r" b="b"/>
              <a:pathLst>
                <a:path w="5548" h="537">
                  <a:moveTo>
                    <a:pt x="0" y="0"/>
                  </a:moveTo>
                  <a:lnTo>
                    <a:pt x="106" y="268"/>
                  </a:lnTo>
                  <a:lnTo>
                    <a:pt x="0" y="537"/>
                  </a:lnTo>
                  <a:lnTo>
                    <a:pt x="5548" y="532"/>
                  </a:lnTo>
                  <a:lnTo>
                    <a:pt x="5548" y="0"/>
                  </a:lnTo>
                  <a:lnTo>
                    <a:pt x="0" y="0"/>
                  </a:lnTo>
                  <a:close/>
                </a:path>
              </a:pathLst>
            </a:custGeom>
            <a:solidFill>
              <a:srgbClr val="6D9EFF">
                <a:alpha val="50000"/>
              </a:srgbClr>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ot="10800000" vert="eaVert" wrap="none" lIns="18000" tIns="10800" rIns="0" bIns="10800" anchor="ctr"/>
            <a:lstStyle/>
            <a:p>
              <a:endParaRPr lang="en-US"/>
            </a:p>
          </p:txBody>
        </p:sp>
        <p:sp>
          <p:nvSpPr>
            <p:cNvPr id="29704" name="Rectangle 8"/>
            <p:cNvSpPr>
              <a:spLocks noChangeArrowheads="1"/>
            </p:cNvSpPr>
            <p:nvPr/>
          </p:nvSpPr>
          <p:spPr bwMode="auto">
            <a:xfrm>
              <a:off x="623" y="740"/>
              <a:ext cx="4682" cy="292"/>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17996" tIns="10798" rIns="0" bIns="10798">
              <a:spAutoFit/>
            </a:bodyPr>
            <a:lstStyle/>
            <a:p>
              <a:r>
                <a:rPr lang="en-GB" sz="2900" b="1">
                  <a:solidFill>
                    <a:srgbClr val="990033"/>
                  </a:solidFill>
                  <a:latin typeface="Century Gothic" charset="0"/>
                </a:rPr>
                <a:t>Automated</a:t>
              </a:r>
              <a:r>
                <a:rPr lang="en-GB" sz="2900">
                  <a:solidFill>
                    <a:srgbClr val="990033"/>
                  </a:solidFill>
                  <a:latin typeface="Century Gothic" charset="0"/>
                </a:rPr>
                <a:t>, </a:t>
              </a:r>
              <a:r>
                <a:rPr lang="en-GB" sz="2900" b="1">
                  <a:solidFill>
                    <a:srgbClr val="990033"/>
                  </a:solidFill>
                  <a:latin typeface="Century Gothic" charset="0"/>
                </a:rPr>
                <a:t>Objective</a:t>
              </a:r>
              <a:r>
                <a:rPr lang="en-GB" sz="2900">
                  <a:solidFill>
                    <a:srgbClr val="990033"/>
                  </a:solidFill>
                  <a:latin typeface="Century Gothic" charset="0"/>
                </a:rPr>
                <a:t>, Very </a:t>
              </a:r>
              <a:r>
                <a:rPr lang="en-GB" sz="2900" b="1">
                  <a:solidFill>
                    <a:srgbClr val="990033"/>
                  </a:solidFill>
                  <a:latin typeface="Century Gothic" charset="0"/>
                </a:rPr>
                <a:t>Sensitive </a:t>
              </a:r>
              <a:r>
                <a:rPr lang="en-GB" sz="2900">
                  <a:solidFill>
                    <a:srgbClr val="990033"/>
                  </a:solidFill>
                  <a:latin typeface="Century Gothic" charset="0"/>
                </a:rPr>
                <a:t>Test</a:t>
              </a:r>
              <a:endParaRPr lang="en-US" sz="2900">
                <a:solidFill>
                  <a:srgbClr val="990033"/>
                </a:solidFill>
                <a:latin typeface="Century Gothic" charset="0"/>
              </a:endParaRPr>
            </a:p>
          </p:txBody>
        </p:sp>
        <p:sp>
          <p:nvSpPr>
            <p:cNvPr id="29705" name="Text Box 9"/>
            <p:cNvSpPr txBox="1">
              <a:spLocks noChangeArrowheads="1"/>
            </p:cNvSpPr>
            <p:nvPr/>
          </p:nvSpPr>
          <p:spPr bwMode="auto">
            <a:xfrm>
              <a:off x="510" y="1154"/>
              <a:ext cx="5769" cy="552"/>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7996" tIns="10798" rIns="0" bIns="10798">
              <a:spAutoFit/>
            </a:bodyPr>
            <a:lstStyle/>
            <a:p>
              <a:pPr>
                <a:spcBef>
                  <a:spcPct val="15000"/>
                </a:spcBef>
                <a:buClr>
                  <a:srgbClr val="9999FF"/>
                </a:buClr>
                <a:buSzPct val="110000"/>
                <a:buFont typeface="Wingdings" charset="0"/>
                <a:buChar char="ü"/>
              </a:pPr>
              <a:r>
                <a:rPr lang="en-US" sz="2600">
                  <a:solidFill>
                    <a:srgbClr val="260B00"/>
                  </a:solidFill>
                  <a:latin typeface="Century Gothic" charset="0"/>
                </a:rPr>
                <a:t>Quality control</a:t>
              </a:r>
            </a:p>
            <a:p>
              <a:pPr>
                <a:spcBef>
                  <a:spcPct val="15000"/>
                </a:spcBef>
                <a:buClr>
                  <a:srgbClr val="9999FF"/>
                </a:buClr>
                <a:buSzPct val="110000"/>
                <a:buFont typeface="Wingdings" charset="0"/>
                <a:buChar char="ü"/>
              </a:pPr>
              <a:r>
                <a:rPr lang="en-US" sz="2600">
                  <a:solidFill>
                    <a:srgbClr val="260B00"/>
                  </a:solidFill>
                  <a:latin typeface="Century Gothic" charset="0"/>
                </a:rPr>
                <a:t>Medico-legal</a:t>
              </a:r>
            </a:p>
          </p:txBody>
        </p:sp>
      </p:grpSp>
      <p:grpSp>
        <p:nvGrpSpPr>
          <p:cNvPr id="29706" name="Group 10"/>
          <p:cNvGrpSpPr>
            <a:grpSpLocks/>
          </p:cNvGrpSpPr>
          <p:nvPr/>
        </p:nvGrpSpPr>
        <p:grpSpPr bwMode="auto">
          <a:xfrm>
            <a:off x="168275" y="2857500"/>
            <a:ext cx="9234488" cy="2062163"/>
            <a:chOff x="106" y="1800"/>
            <a:chExt cx="5817" cy="1299"/>
          </a:xfrm>
        </p:grpSpPr>
        <p:sp>
          <p:nvSpPr>
            <p:cNvPr id="29707" name="AutoShape 11"/>
            <p:cNvSpPr>
              <a:spLocks noChangeArrowheads="1"/>
            </p:cNvSpPr>
            <p:nvPr/>
          </p:nvSpPr>
          <p:spPr bwMode="auto">
            <a:xfrm>
              <a:off x="106" y="1800"/>
              <a:ext cx="409" cy="400"/>
            </a:xfrm>
            <a:prstGeom prst="homePlate">
              <a:avLst>
                <a:gd name="adj" fmla="val 25563"/>
              </a:avLst>
            </a:prstGeom>
            <a:gradFill rotWithShape="1">
              <a:gsLst>
                <a:gs pos="0">
                  <a:srgbClr val="333399">
                    <a:alpha val="60001"/>
                  </a:srgbClr>
                </a:gs>
                <a:gs pos="100000">
                  <a:srgbClr val="6565FF">
                    <a:alpha val="39999"/>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vert="eaVert" wrap="none" lIns="18000" tIns="10800" rIns="0" bIns="10800" anchor="ctr"/>
            <a:lstStyle/>
            <a:p>
              <a:endParaRPr lang="en-US"/>
            </a:p>
          </p:txBody>
        </p:sp>
        <p:sp>
          <p:nvSpPr>
            <p:cNvPr id="29708" name="Freeform 12"/>
            <p:cNvSpPr>
              <a:spLocks/>
            </p:cNvSpPr>
            <p:nvPr/>
          </p:nvSpPr>
          <p:spPr bwMode="auto">
            <a:xfrm>
              <a:off x="462" y="1803"/>
              <a:ext cx="5177" cy="398"/>
            </a:xfrm>
            <a:custGeom>
              <a:avLst/>
              <a:gdLst>
                <a:gd name="T0" fmla="*/ 0 w 5548"/>
                <a:gd name="T1" fmla="*/ 0 h 537"/>
                <a:gd name="T2" fmla="*/ 106 w 5548"/>
                <a:gd name="T3" fmla="*/ 268 h 537"/>
                <a:gd name="T4" fmla="*/ 0 w 5548"/>
                <a:gd name="T5" fmla="*/ 537 h 537"/>
                <a:gd name="T6" fmla="*/ 5548 w 5548"/>
                <a:gd name="T7" fmla="*/ 532 h 537"/>
                <a:gd name="T8" fmla="*/ 5548 w 5548"/>
                <a:gd name="T9" fmla="*/ 0 h 537"/>
                <a:gd name="T10" fmla="*/ 0 w 5548"/>
                <a:gd name="T11" fmla="*/ 0 h 537"/>
              </a:gdLst>
              <a:ahLst/>
              <a:cxnLst>
                <a:cxn ang="0">
                  <a:pos x="T0" y="T1"/>
                </a:cxn>
                <a:cxn ang="0">
                  <a:pos x="T2" y="T3"/>
                </a:cxn>
                <a:cxn ang="0">
                  <a:pos x="T4" y="T5"/>
                </a:cxn>
                <a:cxn ang="0">
                  <a:pos x="T6" y="T7"/>
                </a:cxn>
                <a:cxn ang="0">
                  <a:pos x="T8" y="T9"/>
                </a:cxn>
                <a:cxn ang="0">
                  <a:pos x="T10" y="T11"/>
                </a:cxn>
              </a:cxnLst>
              <a:rect l="0" t="0" r="r" b="b"/>
              <a:pathLst>
                <a:path w="5548" h="537">
                  <a:moveTo>
                    <a:pt x="0" y="0"/>
                  </a:moveTo>
                  <a:lnTo>
                    <a:pt x="106" y="268"/>
                  </a:lnTo>
                  <a:lnTo>
                    <a:pt x="0" y="537"/>
                  </a:lnTo>
                  <a:lnTo>
                    <a:pt x="5548" y="532"/>
                  </a:lnTo>
                  <a:lnTo>
                    <a:pt x="5548" y="0"/>
                  </a:lnTo>
                  <a:lnTo>
                    <a:pt x="0" y="0"/>
                  </a:lnTo>
                  <a:close/>
                </a:path>
              </a:pathLst>
            </a:custGeom>
            <a:solidFill>
              <a:srgbClr val="6D9EFF">
                <a:alpha val="50000"/>
              </a:srgbClr>
            </a:soli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ot="10800000" vert="eaVert" wrap="none" lIns="18000" tIns="10800" rIns="0" bIns="10800" anchor="ctr"/>
            <a:lstStyle/>
            <a:p>
              <a:endParaRPr lang="en-US"/>
            </a:p>
          </p:txBody>
        </p:sp>
        <p:sp>
          <p:nvSpPr>
            <p:cNvPr id="29709" name="Rectangle 13"/>
            <p:cNvSpPr>
              <a:spLocks noChangeArrowheads="1"/>
            </p:cNvSpPr>
            <p:nvPr/>
          </p:nvSpPr>
          <p:spPr bwMode="auto">
            <a:xfrm>
              <a:off x="623" y="1846"/>
              <a:ext cx="4394" cy="292"/>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17996" tIns="10798" rIns="0" bIns="10798">
              <a:spAutoFit/>
            </a:bodyPr>
            <a:lstStyle/>
            <a:p>
              <a:r>
                <a:rPr lang="en-US" sz="2900" b="1" dirty="0">
                  <a:solidFill>
                    <a:srgbClr val="990033"/>
                  </a:solidFill>
                  <a:latin typeface="Century Gothic" charset="0"/>
                </a:rPr>
                <a:t>Cytology </a:t>
              </a:r>
              <a:r>
                <a:rPr lang="en-US" sz="2900" dirty="0">
                  <a:solidFill>
                    <a:srgbClr val="990033"/>
                  </a:solidFill>
                  <a:latin typeface="Century Gothic" charset="0"/>
                </a:rPr>
                <a:t>reserved for</a:t>
              </a:r>
              <a:r>
                <a:rPr lang="en-US" sz="2900" b="1" dirty="0">
                  <a:solidFill>
                    <a:srgbClr val="990033"/>
                  </a:solidFill>
                  <a:latin typeface="Century Gothic" charset="0"/>
                </a:rPr>
                <a:t> 6-10% </a:t>
              </a:r>
              <a:r>
                <a:rPr lang="en-US" sz="2900" dirty="0">
                  <a:solidFill>
                    <a:srgbClr val="990033"/>
                  </a:solidFill>
                  <a:latin typeface="Century Gothic" charset="0"/>
                </a:rPr>
                <a:t>of women</a:t>
              </a:r>
            </a:p>
          </p:txBody>
        </p:sp>
        <p:sp>
          <p:nvSpPr>
            <p:cNvPr id="29710" name="Rectangle 14"/>
            <p:cNvSpPr>
              <a:spLocks noChangeArrowheads="1"/>
            </p:cNvSpPr>
            <p:nvPr/>
          </p:nvSpPr>
          <p:spPr bwMode="auto">
            <a:xfrm>
              <a:off x="231" y="2259"/>
              <a:ext cx="5692" cy="840"/>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7996" tIns="10798" rIns="0" bIns="10798">
              <a:spAutoFit/>
            </a:bodyPr>
            <a:lstStyle/>
            <a:p>
              <a:pPr lvl="1">
                <a:spcBef>
                  <a:spcPct val="15000"/>
                </a:spcBef>
                <a:buClr>
                  <a:srgbClr val="9999FF"/>
                </a:buClr>
                <a:buSzPct val="110000"/>
                <a:buFont typeface="Wingdings" charset="0"/>
                <a:buChar char="ü"/>
              </a:pPr>
              <a:r>
                <a:rPr lang="en-GB" sz="2600">
                  <a:solidFill>
                    <a:srgbClr val="260B00"/>
                  </a:solidFill>
                  <a:latin typeface="Century Gothic" charset="0"/>
                </a:rPr>
                <a:t>High quality</a:t>
              </a:r>
            </a:p>
            <a:p>
              <a:pPr lvl="1">
                <a:spcBef>
                  <a:spcPct val="15000"/>
                </a:spcBef>
                <a:buClr>
                  <a:srgbClr val="9999FF"/>
                </a:buClr>
                <a:buSzPct val="110000"/>
                <a:buFont typeface="Wingdings" charset="0"/>
                <a:buChar char="ü"/>
              </a:pPr>
              <a:r>
                <a:rPr lang="en-GB" sz="2600">
                  <a:solidFill>
                    <a:srgbClr val="260B00"/>
                  </a:solidFill>
                  <a:latin typeface="Century Gothic" charset="0"/>
                </a:rPr>
                <a:t>Fewer, more focused cyto-screeners</a:t>
              </a:r>
            </a:p>
            <a:p>
              <a:pPr lvl="1">
                <a:spcBef>
                  <a:spcPct val="15000"/>
                </a:spcBef>
                <a:buClr>
                  <a:srgbClr val="9999FF"/>
                </a:buClr>
                <a:buSzPct val="110000"/>
                <a:buFont typeface="Wingdings" charset="0"/>
                <a:buChar char="ü"/>
              </a:pPr>
              <a:r>
                <a:rPr lang="en-GB" sz="2600">
                  <a:solidFill>
                    <a:srgbClr val="260B00"/>
                  </a:solidFill>
                  <a:latin typeface="Century Gothic" charset="0"/>
                </a:rPr>
                <a:t>Avoids triage of HPV negative ASCUS/LSIL</a:t>
              </a:r>
            </a:p>
          </p:txBody>
        </p:sp>
      </p:grpSp>
      <p:grpSp>
        <p:nvGrpSpPr>
          <p:cNvPr id="29711" name="Group 15"/>
          <p:cNvGrpSpPr>
            <a:grpSpLocks/>
          </p:cNvGrpSpPr>
          <p:nvPr/>
        </p:nvGrpSpPr>
        <p:grpSpPr bwMode="auto">
          <a:xfrm>
            <a:off x="168275" y="5076825"/>
            <a:ext cx="8969375" cy="1628775"/>
            <a:chOff x="106" y="3198"/>
            <a:chExt cx="5650" cy="1026"/>
          </a:xfrm>
        </p:grpSpPr>
        <p:sp>
          <p:nvSpPr>
            <p:cNvPr id="29712" name="AutoShape 16"/>
            <p:cNvSpPr>
              <a:spLocks noChangeArrowheads="1"/>
            </p:cNvSpPr>
            <p:nvPr/>
          </p:nvSpPr>
          <p:spPr bwMode="auto">
            <a:xfrm>
              <a:off x="106" y="3198"/>
              <a:ext cx="409" cy="400"/>
            </a:xfrm>
            <a:prstGeom prst="homePlate">
              <a:avLst>
                <a:gd name="adj" fmla="val 25563"/>
              </a:avLst>
            </a:prstGeom>
            <a:gradFill rotWithShape="1">
              <a:gsLst>
                <a:gs pos="0">
                  <a:srgbClr val="333399">
                    <a:alpha val="60001"/>
                  </a:srgbClr>
                </a:gs>
                <a:gs pos="100000">
                  <a:srgbClr val="6565FF">
                    <a:alpha val="39999"/>
                  </a:srgbClr>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vert="eaVert" wrap="none" lIns="18000" tIns="10800" rIns="0" bIns="10800" anchor="ctr"/>
            <a:lstStyle/>
            <a:p>
              <a:endParaRPr lang="en-US"/>
            </a:p>
          </p:txBody>
        </p:sp>
        <p:sp>
          <p:nvSpPr>
            <p:cNvPr id="29713" name="Freeform 17"/>
            <p:cNvSpPr>
              <a:spLocks/>
            </p:cNvSpPr>
            <p:nvPr/>
          </p:nvSpPr>
          <p:spPr bwMode="auto">
            <a:xfrm>
              <a:off x="462" y="3201"/>
              <a:ext cx="5177" cy="398"/>
            </a:xfrm>
            <a:custGeom>
              <a:avLst/>
              <a:gdLst>
                <a:gd name="T0" fmla="*/ 0 w 5548"/>
                <a:gd name="T1" fmla="*/ 0 h 537"/>
                <a:gd name="T2" fmla="*/ 106 w 5548"/>
                <a:gd name="T3" fmla="*/ 268 h 537"/>
                <a:gd name="T4" fmla="*/ 0 w 5548"/>
                <a:gd name="T5" fmla="*/ 537 h 537"/>
                <a:gd name="T6" fmla="*/ 5548 w 5548"/>
                <a:gd name="T7" fmla="*/ 532 h 537"/>
                <a:gd name="T8" fmla="*/ 5548 w 5548"/>
                <a:gd name="T9" fmla="*/ 0 h 537"/>
                <a:gd name="T10" fmla="*/ 0 w 5548"/>
                <a:gd name="T11" fmla="*/ 0 h 537"/>
              </a:gdLst>
              <a:ahLst/>
              <a:cxnLst>
                <a:cxn ang="0">
                  <a:pos x="T0" y="T1"/>
                </a:cxn>
                <a:cxn ang="0">
                  <a:pos x="T2" y="T3"/>
                </a:cxn>
                <a:cxn ang="0">
                  <a:pos x="T4" y="T5"/>
                </a:cxn>
                <a:cxn ang="0">
                  <a:pos x="T6" y="T7"/>
                </a:cxn>
                <a:cxn ang="0">
                  <a:pos x="T8" y="T9"/>
                </a:cxn>
                <a:cxn ang="0">
                  <a:pos x="T10" y="T11"/>
                </a:cxn>
              </a:cxnLst>
              <a:rect l="0" t="0" r="r" b="b"/>
              <a:pathLst>
                <a:path w="5548" h="537">
                  <a:moveTo>
                    <a:pt x="0" y="0"/>
                  </a:moveTo>
                  <a:lnTo>
                    <a:pt x="106" y="268"/>
                  </a:lnTo>
                  <a:lnTo>
                    <a:pt x="0" y="537"/>
                  </a:lnTo>
                  <a:lnTo>
                    <a:pt x="5548" y="532"/>
                  </a:lnTo>
                  <a:lnTo>
                    <a:pt x="5548" y="0"/>
                  </a:lnTo>
                  <a:lnTo>
                    <a:pt x="0" y="0"/>
                  </a:lnTo>
                  <a:close/>
                </a:path>
              </a:pathLst>
            </a:custGeom>
            <a:solidFill>
              <a:srgbClr val="6D9EFF">
                <a:alpha val="50000"/>
              </a:srgbClr>
            </a:solidFill>
            <a:ln>
              <a:noFill/>
            </a:ln>
            <a:effectLst/>
            <a:extLs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rot="10800000" vert="eaVert" wrap="none" lIns="18000" tIns="10800" rIns="0" bIns="10800" anchor="ctr"/>
            <a:lstStyle/>
            <a:p>
              <a:endParaRPr lang="en-US"/>
            </a:p>
          </p:txBody>
        </p:sp>
        <p:sp>
          <p:nvSpPr>
            <p:cNvPr id="29714" name="Rectangle 18"/>
            <p:cNvSpPr>
              <a:spLocks noChangeArrowheads="1"/>
            </p:cNvSpPr>
            <p:nvPr/>
          </p:nvSpPr>
          <p:spPr bwMode="auto">
            <a:xfrm>
              <a:off x="623" y="3235"/>
              <a:ext cx="2822" cy="292"/>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17996" tIns="10798" rIns="0" bIns="10798">
              <a:spAutoFit/>
            </a:bodyPr>
            <a:lstStyle/>
            <a:p>
              <a:r>
                <a:rPr lang="en-US" sz="2900" b="1">
                  <a:solidFill>
                    <a:srgbClr val="990033"/>
                  </a:solidFill>
                  <a:latin typeface="Century Gothic" charset="0"/>
                </a:rPr>
                <a:t>Longer </a:t>
              </a:r>
              <a:r>
                <a:rPr lang="en-US" sz="2900">
                  <a:solidFill>
                    <a:srgbClr val="990033"/>
                  </a:solidFill>
                  <a:latin typeface="Century Gothic" charset="0"/>
                </a:rPr>
                <a:t>screening interval</a:t>
              </a:r>
            </a:p>
          </p:txBody>
        </p:sp>
        <p:sp>
          <p:nvSpPr>
            <p:cNvPr id="29715" name="Rectangle 19"/>
            <p:cNvSpPr>
              <a:spLocks noChangeArrowheads="1"/>
            </p:cNvSpPr>
            <p:nvPr/>
          </p:nvSpPr>
          <p:spPr bwMode="auto">
            <a:xfrm>
              <a:off x="222" y="3672"/>
              <a:ext cx="5534" cy="552"/>
            </a:xfrm>
            <a:prstGeom prst="rect">
              <a:avLst/>
            </a:prstGeom>
            <a:noFill/>
            <a:ln>
              <a:noFill/>
            </a:ln>
            <a:effectLst/>
            <a:extLst>
              <a:ext uri="{909E8E84-426E-40DD-AFC4-6F175D3DCCD1}">
                <a14:hiddenFill xmlns:a14="http://schemas.microsoft.com/office/drawing/2010/main">
                  <a:solidFill>
                    <a:srgbClr val="FFF4DD"/>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7996" tIns="10798" rIns="0" bIns="10798">
              <a:spAutoFit/>
            </a:bodyPr>
            <a:lstStyle/>
            <a:p>
              <a:pPr lvl="1">
                <a:spcBef>
                  <a:spcPct val="15000"/>
                </a:spcBef>
                <a:buClr>
                  <a:srgbClr val="9999FF"/>
                </a:buClr>
                <a:buSzPct val="110000"/>
                <a:buFont typeface="Wingdings" charset="0"/>
                <a:buChar char="ü"/>
              </a:pPr>
              <a:r>
                <a:rPr lang="en-GB" sz="2600">
                  <a:solidFill>
                    <a:srgbClr val="260B00"/>
                  </a:solidFill>
                  <a:latin typeface="Century Gothic" charset="0"/>
                </a:rPr>
                <a:t>Cost</a:t>
              </a:r>
            </a:p>
            <a:p>
              <a:pPr lvl="1">
                <a:spcBef>
                  <a:spcPct val="15000"/>
                </a:spcBef>
                <a:buClr>
                  <a:srgbClr val="9999FF"/>
                </a:buClr>
                <a:buSzPct val="110000"/>
                <a:buFont typeface="Wingdings" charset="0"/>
                <a:buChar char="ü"/>
              </a:pPr>
              <a:r>
                <a:rPr lang="en-GB" sz="2600">
                  <a:solidFill>
                    <a:srgbClr val="260B00"/>
                  </a:solidFill>
                  <a:latin typeface="Century Gothic" charset="0"/>
                </a:rPr>
                <a:t>Convenience</a:t>
              </a:r>
              <a:endParaRPr lang="en-US" sz="2600">
                <a:solidFill>
                  <a:srgbClr val="260B00"/>
                </a:solidFill>
                <a:latin typeface="Century Gothic" charset="0"/>
              </a:endParaRPr>
            </a:p>
          </p:txBody>
        </p:sp>
      </p:grpSp>
    </p:spTree>
    <p:extLst>
      <p:ext uri="{BB962C8B-B14F-4D97-AF65-F5344CB8AC3E}">
        <p14:creationId xmlns:p14="http://schemas.microsoft.com/office/powerpoint/2010/main" val="26413232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blinds(horizontal)">
                                      <p:cBhvr>
                                        <p:cTn id="7" dur="500"/>
                                        <p:tgtEl>
                                          <p:spTgt spid="297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706"/>
                                        </p:tgtEl>
                                        <p:attrNameLst>
                                          <p:attrName>style.visibility</p:attrName>
                                        </p:attrNameLst>
                                      </p:cBhvr>
                                      <p:to>
                                        <p:strVal val="visible"/>
                                      </p:to>
                                    </p:set>
                                    <p:animEffect transition="in" filter="blinds(horizontal)">
                                      <p:cBhvr>
                                        <p:cTn id="12" dur="500"/>
                                        <p:tgtEl>
                                          <p:spTgt spid="297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9711"/>
                                        </p:tgtEl>
                                        <p:attrNameLst>
                                          <p:attrName>style.visibility</p:attrName>
                                        </p:attrNameLst>
                                      </p:cBhvr>
                                      <p:to>
                                        <p:strVal val="visible"/>
                                      </p:to>
                                    </p:set>
                                    <p:animEffect transition="in" filter="blinds(horizontal)">
                                      <p:cBhvr>
                                        <p:cTn id="17" dur="500"/>
                                        <p:tgtEl>
                                          <p:spTgt spid="29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 why not just use HPV alone?</a:t>
            </a:r>
            <a:endParaRPr lang="en-US" dirty="0"/>
          </a:p>
        </p:txBody>
      </p:sp>
      <p:sp>
        <p:nvSpPr>
          <p:cNvPr id="4" name="Content Placeholder 3"/>
          <p:cNvSpPr>
            <a:spLocks noGrp="1"/>
          </p:cNvSpPr>
          <p:nvPr>
            <p:ph idx="4294967295"/>
          </p:nvPr>
        </p:nvSpPr>
        <p:spPr>
          <a:xfrm>
            <a:off x="1009443" y="1807361"/>
            <a:ext cx="7125112" cy="4051437"/>
          </a:xfrm>
          <a:prstGeom prst="rect">
            <a:avLst/>
          </a:prstGeom>
        </p:spPr>
        <p:txBody>
          <a:bodyPr/>
          <a:lstStyle/>
          <a:p>
            <a:r>
              <a:rPr lang="en-US" sz="2400" dirty="0" smtClean="0"/>
              <a:t>Use of HPV testing alone as primary screening test will yield too many positives</a:t>
            </a:r>
          </a:p>
          <a:p>
            <a:r>
              <a:rPr lang="en-US" sz="2400" dirty="0" smtClean="0"/>
              <a:t>Would generate too many colposcopy referrals</a:t>
            </a:r>
          </a:p>
          <a:p>
            <a:r>
              <a:rPr lang="en-US" sz="2400" dirty="0"/>
              <a:t>Not practical &lt;30 as prevalence too high</a:t>
            </a:r>
          </a:p>
          <a:p>
            <a:endParaRPr lang="en-US" sz="2400" dirty="0" smtClean="0"/>
          </a:p>
          <a:p>
            <a:r>
              <a:rPr lang="en-US" sz="2400" dirty="0" smtClean="0"/>
              <a:t>Triage further with use of cytology</a:t>
            </a:r>
          </a:p>
          <a:p>
            <a:r>
              <a:rPr lang="en-US" sz="2400" dirty="0" smtClean="0"/>
              <a:t>Possible alternative triage with genotyping</a:t>
            </a:r>
          </a:p>
          <a:p>
            <a:endParaRPr lang="en-US" dirty="0"/>
          </a:p>
        </p:txBody>
      </p:sp>
    </p:spTree>
    <p:extLst>
      <p:ext uri="{BB962C8B-B14F-4D97-AF65-F5344CB8AC3E}">
        <p14:creationId xmlns:p14="http://schemas.microsoft.com/office/powerpoint/2010/main" val="420637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457200" y="1600200"/>
            <a:ext cx="8229600" cy="4525963"/>
          </a:xfrm>
          <a:prstGeom prst="rect">
            <a:avLst/>
          </a:prstGeom>
        </p:spPr>
        <p:txBody>
          <a:bodyPr>
            <a:normAutofit/>
          </a:bodyPr>
          <a:lstStyle/>
          <a:p>
            <a:r>
              <a:rPr lang="en-US" sz="2800" dirty="0" err="1">
                <a:latin typeface="Century Gothic" charset="0"/>
                <a:cs typeface="Century Gothic" charset="0"/>
              </a:rPr>
              <a:t>Rijkaart</a:t>
            </a:r>
            <a:r>
              <a:rPr lang="en-US" sz="2800" dirty="0">
                <a:latin typeface="Century Gothic" charset="0"/>
                <a:cs typeface="Century Gothic" charset="0"/>
              </a:rPr>
              <a:t> et al. </a:t>
            </a:r>
            <a:r>
              <a:rPr lang="en-US" sz="2800" dirty="0" smtClean="0">
                <a:latin typeface="Century Gothic" charset="0"/>
                <a:cs typeface="Century Gothic" charset="0"/>
              </a:rPr>
              <a:t> </a:t>
            </a:r>
            <a:r>
              <a:rPr lang="en-US" sz="2800" dirty="0">
                <a:latin typeface="Century Gothic" charset="0"/>
                <a:cs typeface="Century Gothic" charset="0"/>
              </a:rPr>
              <a:t>concluded that referral </a:t>
            </a:r>
            <a:endParaRPr lang="en-US" sz="2800" dirty="0" smtClean="0">
              <a:latin typeface="Century Gothic" charset="0"/>
              <a:cs typeface="Century Gothic" charset="0"/>
            </a:endParaRPr>
          </a:p>
          <a:p>
            <a:pPr marL="0" indent="0">
              <a:buNone/>
            </a:pPr>
            <a:r>
              <a:rPr lang="en-US" sz="2800" dirty="0" smtClean="0">
                <a:latin typeface="Century Gothic" charset="0"/>
                <a:cs typeface="Century Gothic" charset="0"/>
              </a:rPr>
              <a:t> </a:t>
            </a:r>
            <a:r>
              <a:rPr lang="en-US" sz="2800" dirty="0">
                <a:latin typeface="Century Gothic" charset="0"/>
                <a:cs typeface="Century Gothic" charset="0"/>
              </a:rPr>
              <a:t>for cytology followed by repeat cytology led to an acceptable colposcopy referral rate [33.4% of positives] and a high negative predictive value [99.3%</a:t>
            </a:r>
            <a:r>
              <a:rPr lang="en-US" sz="2800" dirty="0" smtClean="0">
                <a:latin typeface="Century Gothic" charset="0"/>
                <a:cs typeface="Century Gothic" charset="0"/>
              </a:rPr>
              <a:t>]</a:t>
            </a:r>
            <a:endParaRPr lang="en-US" sz="2800" dirty="0"/>
          </a:p>
        </p:txBody>
      </p:sp>
    </p:spTree>
    <p:extLst>
      <p:ext uri="{BB962C8B-B14F-4D97-AF65-F5344CB8AC3E}">
        <p14:creationId xmlns:p14="http://schemas.microsoft.com/office/powerpoint/2010/main" val="511175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a:latin typeface="Verdana" charset="0"/>
              </a:rPr>
              <a:t>Coverage rates by age</a:t>
            </a:r>
            <a:endParaRPr lang="en-NZ">
              <a:latin typeface="Verdana" charset="0"/>
            </a:endParaRPr>
          </a:p>
        </p:txBody>
      </p:sp>
      <p:pic>
        <p:nvPicPr>
          <p:cNvPr id="102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76400"/>
            <a:ext cx="7658100" cy="456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2964730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p:cNvSpPr>
            <a:spLocks noChangeArrowheads="1"/>
          </p:cNvSpPr>
          <p:nvPr/>
        </p:nvSpPr>
        <p:spPr bwMode="auto">
          <a:xfrm rot="5400000">
            <a:off x="6151563" y="3865563"/>
            <a:ext cx="5805487" cy="179387"/>
          </a:xfrm>
          <a:prstGeom prst="rect">
            <a:avLst/>
          </a:prstGeom>
          <a:noFill/>
          <a:ln>
            <a:noFill/>
          </a:ln>
          <a:effectLst/>
          <a:extLst>
            <a:ext uri="{909E8E84-426E-40DD-AFC4-6F175D3DCCD1}">
              <a14:hiddenFill xmlns:a14="http://schemas.microsoft.com/office/drawing/2010/main">
                <a:gradFill rotWithShape="1">
                  <a:gsLst>
                    <a:gs pos="0">
                      <a:srgbClr val="FFDBCD"/>
                    </a:gs>
                    <a:gs pos="100000">
                      <a:srgbClr val="FE9C75"/>
                    </a:gs>
                  </a:gsLst>
                  <a:lin ang="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17996" tIns="10798" rIns="17996" bIns="10798" anchor="ctr"/>
          <a:lstStyle/>
          <a:p>
            <a:pPr algn="r" eaLnBrk="0" hangingPunct="0"/>
            <a:r>
              <a:rPr lang="en-US" sz="900">
                <a:solidFill>
                  <a:srgbClr val="6565FF"/>
                </a:solidFill>
                <a:latin typeface="Century Gothic" charset="0"/>
              </a:rPr>
              <a:t>Vaccine, Vol xx Supplement x, 2008. © 2006 Elsevier Limited. All rights reserved. </a:t>
            </a:r>
            <a:r>
              <a:rPr lang="en-US" sz="900" b="1">
                <a:solidFill>
                  <a:srgbClr val="6565FF"/>
                </a:solidFill>
                <a:latin typeface="Century Gothic" charset="0"/>
              </a:rPr>
              <a:t>Chapter 03. Figure 3 </a:t>
            </a:r>
            <a:endParaRPr lang="en-US" sz="900">
              <a:solidFill>
                <a:srgbClr val="6565FF"/>
              </a:solidFill>
              <a:latin typeface="Century Gothic" charset="0"/>
            </a:endParaRPr>
          </a:p>
        </p:txBody>
      </p:sp>
      <p:sp>
        <p:nvSpPr>
          <p:cNvPr id="31749" name="Rectangle 5"/>
          <p:cNvSpPr>
            <a:spLocks noChangeArrowheads="1"/>
          </p:cNvSpPr>
          <p:nvPr/>
        </p:nvSpPr>
        <p:spPr bwMode="auto">
          <a:xfrm>
            <a:off x="0" y="-7938"/>
            <a:ext cx="9158288" cy="947738"/>
          </a:xfrm>
          <a:prstGeom prst="rect">
            <a:avLst/>
          </a:prstGeom>
          <a:noFill/>
          <a:ln>
            <a:noFill/>
          </a:ln>
          <a:effectLst>
            <a:outerShdw blurRad="63500" dist="17961" dir="2700000" algn="ctr" rotWithShape="0">
              <a:schemeClr val="bg1">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7996" tIns="45712" rIns="17996" bIns="45712" anchor="ctr"/>
          <a:lstStyle/>
          <a:p>
            <a:pPr algn="ctr">
              <a:lnSpc>
                <a:spcPct val="115000"/>
              </a:lnSpc>
            </a:pPr>
            <a:r>
              <a:rPr lang="en-US" sz="3200" b="1" dirty="0" smtClean="0">
                <a:latin typeface="Century Gothic" charset="0"/>
              </a:rPr>
              <a:t>POTENTIAL </a:t>
            </a:r>
            <a:r>
              <a:rPr lang="en-US" sz="3200" b="1" dirty="0">
                <a:latin typeface="Century Gothic" charset="0"/>
              </a:rPr>
              <a:t>NEW SCREENING ALGORITHM</a:t>
            </a:r>
          </a:p>
        </p:txBody>
      </p:sp>
      <p:sp>
        <p:nvSpPr>
          <p:cNvPr id="31750" name="Rectangle 6"/>
          <p:cNvSpPr>
            <a:spLocks noChangeArrowheads="1"/>
          </p:cNvSpPr>
          <p:nvPr/>
        </p:nvSpPr>
        <p:spPr bwMode="auto">
          <a:xfrm>
            <a:off x="38100" y="965200"/>
            <a:ext cx="91059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23" tIns="45712" rIns="91423" bIns="45712" anchor="ctr">
            <a:spAutoFit/>
          </a:bodyPr>
          <a:lstStyle/>
          <a:p>
            <a:pPr algn="ctr"/>
            <a:r>
              <a:rPr lang="en-US" sz="1500" i="1">
                <a:solidFill>
                  <a:srgbClr val="260B00"/>
                </a:solidFill>
                <a:latin typeface="Century Gothic" charset="0"/>
              </a:rPr>
              <a:t>Use of HPV TESTING as the primary screening test and of CYTOLOGY to triage HPV positive women</a:t>
            </a:r>
            <a:endParaRPr lang="es-ES" sz="1500" i="1">
              <a:solidFill>
                <a:srgbClr val="260B00"/>
              </a:solidFill>
              <a:latin typeface="Century Gothic" charset="0"/>
            </a:endParaRPr>
          </a:p>
        </p:txBody>
      </p:sp>
      <p:sp>
        <p:nvSpPr>
          <p:cNvPr id="31751" name="Rectangle 7"/>
          <p:cNvSpPr>
            <a:spLocks noChangeAspect="1" noChangeArrowheads="1"/>
          </p:cNvSpPr>
          <p:nvPr/>
        </p:nvSpPr>
        <p:spPr bwMode="auto">
          <a:xfrm>
            <a:off x="2752725" y="1525588"/>
            <a:ext cx="3008313" cy="630237"/>
          </a:xfrm>
          <a:prstGeom prst="rect">
            <a:avLst/>
          </a:prstGeom>
          <a:solidFill>
            <a:srgbClr val="333399">
              <a:alpha val="50000"/>
            </a:srgbClr>
          </a:solidFill>
          <a:ln w="9525">
            <a:solidFill>
              <a:srgbClr val="333333"/>
            </a:solidFill>
            <a:miter lim="800000"/>
            <a:headEnd/>
            <a:tailEnd/>
          </a:ln>
        </p:spPr>
        <p:txBody>
          <a:bodyPr wrap="none" lIns="0" tIns="0" rIns="0" bIns="0" anchor="ctr"/>
          <a:lstStyle/>
          <a:p>
            <a:pPr algn="ctr"/>
            <a:r>
              <a:rPr lang="en-US" sz="1600" b="1">
                <a:solidFill>
                  <a:schemeClr val="bg1"/>
                </a:solidFill>
                <a:latin typeface="Century Gothic" charset="0"/>
              </a:rPr>
              <a:t>WOMEN AGED 35 - 64 YEARS</a:t>
            </a:r>
          </a:p>
          <a:p>
            <a:pPr algn="ctr"/>
            <a:r>
              <a:rPr lang="en-US" sz="1600" b="1">
                <a:solidFill>
                  <a:schemeClr val="bg1"/>
                </a:solidFill>
                <a:latin typeface="Century Gothic" charset="0"/>
              </a:rPr>
              <a:t>HPV TEST</a:t>
            </a:r>
          </a:p>
        </p:txBody>
      </p:sp>
      <p:sp>
        <p:nvSpPr>
          <p:cNvPr id="31752" name="Rectangle 8"/>
          <p:cNvSpPr>
            <a:spLocks noChangeAspect="1" noChangeArrowheads="1"/>
          </p:cNvSpPr>
          <p:nvPr/>
        </p:nvSpPr>
        <p:spPr bwMode="auto">
          <a:xfrm>
            <a:off x="1644650" y="2289175"/>
            <a:ext cx="9210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rPr>
              <a:t>Negative</a:t>
            </a:r>
            <a:endParaRPr lang="en-US" sz="1600" b="1" dirty="0">
              <a:solidFill>
                <a:srgbClr val="5F5F5F"/>
              </a:solidFill>
              <a:latin typeface="Century Gothic" charset="0"/>
            </a:endParaRPr>
          </a:p>
        </p:txBody>
      </p:sp>
      <p:sp>
        <p:nvSpPr>
          <p:cNvPr id="31753" name="Line 9"/>
          <p:cNvSpPr>
            <a:spLocks noChangeAspect="1" noChangeShapeType="1"/>
          </p:cNvSpPr>
          <p:nvPr/>
        </p:nvSpPr>
        <p:spPr bwMode="auto">
          <a:xfrm flipH="1">
            <a:off x="1838325" y="2166938"/>
            <a:ext cx="2390775" cy="685800"/>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4" name="Line 10"/>
          <p:cNvSpPr>
            <a:spLocks noChangeAspect="1" noChangeShapeType="1"/>
          </p:cNvSpPr>
          <p:nvPr/>
        </p:nvSpPr>
        <p:spPr bwMode="auto">
          <a:xfrm>
            <a:off x="4216400" y="2165350"/>
            <a:ext cx="2414588" cy="708025"/>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55" name="Rectangle 11"/>
          <p:cNvSpPr>
            <a:spLocks noChangeAspect="1" noChangeArrowheads="1"/>
          </p:cNvSpPr>
          <p:nvPr/>
        </p:nvSpPr>
        <p:spPr bwMode="auto">
          <a:xfrm>
            <a:off x="5994400" y="2328863"/>
            <a:ext cx="736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dirty="0">
                <a:solidFill>
                  <a:srgbClr val="D9D9D9"/>
                </a:solidFill>
                <a:latin typeface="Century Gothic" charset="0"/>
              </a:rPr>
              <a:t>Positive</a:t>
            </a:r>
          </a:p>
        </p:txBody>
      </p:sp>
      <p:sp>
        <p:nvSpPr>
          <p:cNvPr id="31756" name="Rectangle 12"/>
          <p:cNvSpPr>
            <a:spLocks noChangeAspect="1" noChangeArrowheads="1"/>
          </p:cNvSpPr>
          <p:nvPr/>
        </p:nvSpPr>
        <p:spPr bwMode="auto">
          <a:xfrm>
            <a:off x="4745038" y="3546475"/>
            <a:ext cx="121126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85000"/>
              </a:lnSpc>
            </a:pPr>
            <a:r>
              <a:rPr lang="en-US" sz="1600" b="1" dirty="0">
                <a:solidFill>
                  <a:srgbClr val="D9D9D9"/>
                </a:solidFill>
                <a:latin typeface="Century Gothic" charset="0"/>
              </a:rPr>
              <a:t>Normal or</a:t>
            </a:r>
          </a:p>
          <a:p>
            <a:pPr>
              <a:lnSpc>
                <a:spcPct val="85000"/>
              </a:lnSpc>
            </a:pPr>
            <a:r>
              <a:rPr lang="en-US" sz="1600" b="1" dirty="0" smtClean="0">
                <a:solidFill>
                  <a:srgbClr val="D9D9D9"/>
                </a:solidFill>
                <a:latin typeface="Century Gothic" charset="0"/>
              </a:rPr>
              <a:t>ASCUS </a:t>
            </a:r>
            <a:endParaRPr lang="en-US" sz="1600" b="1" dirty="0">
              <a:solidFill>
                <a:srgbClr val="D9D9D9"/>
              </a:solidFill>
              <a:latin typeface="Century Gothic" charset="0"/>
            </a:endParaRPr>
          </a:p>
        </p:txBody>
      </p:sp>
      <p:sp>
        <p:nvSpPr>
          <p:cNvPr id="31757" name="Rectangle 13"/>
          <p:cNvSpPr>
            <a:spLocks noChangeAspect="1" noChangeArrowheads="1"/>
          </p:cNvSpPr>
          <p:nvPr/>
        </p:nvSpPr>
        <p:spPr bwMode="auto">
          <a:xfrm>
            <a:off x="7289800" y="3562350"/>
            <a:ext cx="5146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dirty="0">
                <a:solidFill>
                  <a:srgbClr val="D9D9D9"/>
                </a:solidFill>
                <a:effectLst>
                  <a:outerShdw blurRad="38100" dist="38100" dir="2700000" algn="tl">
                    <a:srgbClr val="DDDDDD"/>
                  </a:outerShdw>
                </a:effectLst>
                <a:latin typeface="Century Gothic" charset="0"/>
                <a:cs typeface="Times New Roman" charset="0"/>
              </a:rPr>
              <a:t>≥ </a:t>
            </a:r>
            <a:r>
              <a:rPr lang="en-US" sz="1600" b="1" dirty="0" smtClean="0">
                <a:solidFill>
                  <a:srgbClr val="D9D9D9"/>
                </a:solidFill>
                <a:latin typeface="Century Gothic" charset="0"/>
                <a:ea typeface="Times New Roman" charset="0"/>
                <a:cs typeface="Times New Roman" charset="0"/>
              </a:rPr>
              <a:t>LSIL</a:t>
            </a:r>
            <a:endParaRPr lang="en-US" sz="1600" b="1" dirty="0">
              <a:solidFill>
                <a:srgbClr val="D9D9D9"/>
              </a:solidFill>
              <a:latin typeface="Century Gothic" charset="0"/>
              <a:ea typeface="Times New Roman" charset="0"/>
              <a:cs typeface="Times New Roman" charset="0"/>
            </a:endParaRPr>
          </a:p>
        </p:txBody>
      </p:sp>
      <p:sp>
        <p:nvSpPr>
          <p:cNvPr id="31758" name="Rectangle 14"/>
          <p:cNvSpPr>
            <a:spLocks noChangeAspect="1" noChangeArrowheads="1"/>
          </p:cNvSpPr>
          <p:nvPr/>
        </p:nvSpPr>
        <p:spPr bwMode="auto">
          <a:xfrm>
            <a:off x="703263" y="4797425"/>
            <a:ext cx="27273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1600" b="1" dirty="0">
                <a:solidFill>
                  <a:srgbClr val="5F5F5F"/>
                </a:solidFill>
                <a:latin typeface="Century Gothic" charset="0"/>
              </a:rPr>
              <a:t>         </a:t>
            </a:r>
            <a:r>
              <a:rPr lang="en-US" sz="1600" b="1" dirty="0">
                <a:solidFill>
                  <a:srgbClr val="D9D9D9"/>
                </a:solidFill>
                <a:latin typeface="Century Gothic" charset="0"/>
              </a:rPr>
              <a:t>Cytology Negative</a:t>
            </a:r>
          </a:p>
          <a:p>
            <a:pPr algn="ctr"/>
            <a:r>
              <a:rPr lang="en-US" sz="1600" b="1" dirty="0">
                <a:solidFill>
                  <a:srgbClr val="D9D9D9"/>
                </a:solidFill>
                <a:latin typeface="Century Gothic" charset="0"/>
              </a:rPr>
              <a:t>HPV Negative    </a:t>
            </a:r>
          </a:p>
        </p:txBody>
      </p:sp>
      <p:sp>
        <p:nvSpPr>
          <p:cNvPr id="31759" name="Rectangle 15"/>
          <p:cNvSpPr>
            <a:spLocks noChangeAspect="1" noChangeArrowheads="1"/>
          </p:cNvSpPr>
          <p:nvPr/>
        </p:nvSpPr>
        <p:spPr bwMode="auto">
          <a:xfrm>
            <a:off x="2336800" y="5607050"/>
            <a:ext cx="571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sz="1600" b="1">
              <a:latin typeface="Century Gothic" charset="0"/>
            </a:endParaRPr>
          </a:p>
          <a:p>
            <a:r>
              <a:rPr lang="en-US" sz="1600" b="1">
                <a:latin typeface="Century Gothic" charset="0"/>
              </a:rPr>
              <a:t> </a:t>
            </a:r>
          </a:p>
        </p:txBody>
      </p:sp>
      <p:sp>
        <p:nvSpPr>
          <p:cNvPr id="31760" name="Rectangle 16"/>
          <p:cNvSpPr>
            <a:spLocks noChangeAspect="1" noChangeArrowheads="1"/>
          </p:cNvSpPr>
          <p:nvPr/>
        </p:nvSpPr>
        <p:spPr bwMode="auto">
          <a:xfrm>
            <a:off x="7308850" y="4935538"/>
            <a:ext cx="122396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1600" b="1" dirty="0">
                <a:solidFill>
                  <a:srgbClr val="D9D9D9"/>
                </a:solidFill>
                <a:latin typeface="Century Gothic" charset="0"/>
              </a:rPr>
              <a:t>Cytology </a:t>
            </a:r>
            <a:r>
              <a:rPr lang="en-US" sz="1600" b="1" dirty="0">
                <a:solidFill>
                  <a:srgbClr val="D9D9D9"/>
                </a:solidFill>
                <a:latin typeface="Century Gothic" charset="0"/>
                <a:cs typeface="Times New Roman" charset="0"/>
              </a:rPr>
              <a:t>≥</a:t>
            </a:r>
          </a:p>
          <a:p>
            <a:pPr algn="ctr"/>
            <a:r>
              <a:rPr lang="en-US" sz="1600" b="1" dirty="0">
                <a:solidFill>
                  <a:srgbClr val="D9D9D9"/>
                </a:solidFill>
                <a:latin typeface="Century Gothic" charset="0"/>
                <a:ea typeface="Times New Roman" charset="0"/>
                <a:cs typeface="Times New Roman" charset="0"/>
              </a:rPr>
              <a:t>        </a:t>
            </a:r>
            <a:r>
              <a:rPr lang="en-US" sz="1600" b="1" dirty="0" smtClean="0">
                <a:solidFill>
                  <a:srgbClr val="D9D9D9"/>
                </a:solidFill>
                <a:latin typeface="Century Gothic" charset="0"/>
                <a:ea typeface="Times New Roman" charset="0"/>
                <a:cs typeface="Times New Roman" charset="0"/>
              </a:rPr>
              <a:t>LSIL</a:t>
            </a:r>
            <a:endParaRPr lang="en-US" sz="1600" b="1" dirty="0">
              <a:solidFill>
                <a:srgbClr val="D9D9D9"/>
              </a:solidFill>
              <a:latin typeface="Century Gothic" charset="0"/>
              <a:ea typeface="Times New Roman" charset="0"/>
              <a:cs typeface="Times New Roman" charset="0"/>
            </a:endParaRPr>
          </a:p>
        </p:txBody>
      </p:sp>
      <p:sp>
        <p:nvSpPr>
          <p:cNvPr id="31761" name="Rectangle 17"/>
          <p:cNvSpPr>
            <a:spLocks noChangeAspect="1" noChangeArrowheads="1"/>
          </p:cNvSpPr>
          <p:nvPr/>
        </p:nvSpPr>
        <p:spPr bwMode="auto">
          <a:xfrm>
            <a:off x="3841247" y="5187950"/>
            <a:ext cx="294581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rPr>
              <a:t>HPV Positive &amp; Cytology &lt; </a:t>
            </a:r>
            <a:r>
              <a:rPr 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rPr>
              <a:t>LSIL </a:t>
            </a:r>
            <a:endPar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endParaRPr>
          </a:p>
          <a:p>
            <a:pPr algn="ctr"/>
            <a:r>
              <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rPr>
              <a:t>HPV Negative &amp; Cytology</a:t>
            </a:r>
          </a:p>
          <a:p>
            <a:pPr algn="ctr"/>
            <a:r>
              <a:rPr 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rPr>
              <a:t>ASCUS</a:t>
            </a:r>
            <a:endPar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charset="0"/>
            </a:endParaRPr>
          </a:p>
        </p:txBody>
      </p:sp>
      <p:sp>
        <p:nvSpPr>
          <p:cNvPr id="31762" name="Line 18"/>
          <p:cNvSpPr>
            <a:spLocks noChangeAspect="1" noChangeShapeType="1"/>
          </p:cNvSpPr>
          <p:nvPr/>
        </p:nvSpPr>
        <p:spPr bwMode="auto">
          <a:xfrm flipH="1">
            <a:off x="5405438" y="3467100"/>
            <a:ext cx="1249362" cy="822325"/>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3" name="Line 19"/>
          <p:cNvSpPr>
            <a:spLocks noChangeAspect="1" noChangeShapeType="1"/>
          </p:cNvSpPr>
          <p:nvPr/>
        </p:nvSpPr>
        <p:spPr bwMode="auto">
          <a:xfrm>
            <a:off x="6838950" y="3506403"/>
            <a:ext cx="1306512" cy="844550"/>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4" name="Line 20"/>
          <p:cNvSpPr>
            <a:spLocks noChangeAspect="1" noChangeShapeType="1"/>
          </p:cNvSpPr>
          <p:nvPr/>
        </p:nvSpPr>
        <p:spPr bwMode="auto">
          <a:xfrm flipH="1">
            <a:off x="1941513" y="4833938"/>
            <a:ext cx="2384425" cy="839787"/>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5" name="Line 21"/>
          <p:cNvSpPr>
            <a:spLocks noChangeAspect="1" noChangeShapeType="1"/>
          </p:cNvSpPr>
          <p:nvPr/>
        </p:nvSpPr>
        <p:spPr bwMode="auto">
          <a:xfrm>
            <a:off x="6437313" y="4843463"/>
            <a:ext cx="1965325" cy="811212"/>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766" name="AutoShape 22"/>
          <p:cNvSpPr>
            <a:spLocks noChangeAspect="1" noChangeArrowheads="1"/>
          </p:cNvSpPr>
          <p:nvPr/>
        </p:nvSpPr>
        <p:spPr bwMode="auto">
          <a:xfrm>
            <a:off x="5611813" y="2844800"/>
            <a:ext cx="2044700" cy="598488"/>
          </a:xfrm>
          <a:prstGeom prst="roundRect">
            <a:avLst>
              <a:gd name="adj" fmla="val 16667"/>
            </a:avLst>
          </a:prstGeom>
          <a:solidFill>
            <a:srgbClr val="990033">
              <a:alpha val="50000"/>
            </a:srgbClr>
          </a:solidFill>
          <a:ln w="9525">
            <a:solidFill>
              <a:srgbClr val="333333"/>
            </a:solidFill>
            <a:round/>
            <a:headEnd/>
            <a:tailEnd/>
          </a:ln>
        </p:spPr>
        <p:txBody>
          <a:bodyPr wrap="none" lIns="0" tIns="0" rIns="0" bIns="0" anchor="ctr"/>
          <a:lstStyle/>
          <a:p>
            <a:pPr algn="ctr"/>
            <a:r>
              <a:rPr lang="en-US" sz="1600" b="1">
                <a:solidFill>
                  <a:schemeClr val="bg1"/>
                </a:solidFill>
                <a:latin typeface="Century Gothic" charset="0"/>
              </a:rPr>
              <a:t>CYTOLOGY</a:t>
            </a:r>
          </a:p>
        </p:txBody>
      </p:sp>
      <p:sp>
        <p:nvSpPr>
          <p:cNvPr id="31767" name="AutoShape 23"/>
          <p:cNvSpPr>
            <a:spLocks noChangeAspect="1" noChangeArrowheads="1"/>
          </p:cNvSpPr>
          <p:nvPr/>
        </p:nvSpPr>
        <p:spPr bwMode="auto">
          <a:xfrm>
            <a:off x="6732588" y="4292600"/>
            <a:ext cx="2151062" cy="598488"/>
          </a:xfrm>
          <a:prstGeom prst="roundRect">
            <a:avLst>
              <a:gd name="adj" fmla="val 16667"/>
            </a:avLst>
          </a:prstGeom>
          <a:solidFill>
            <a:srgbClr val="990033">
              <a:alpha val="50000"/>
            </a:srgbClr>
          </a:solidFill>
          <a:ln w="9525">
            <a:solidFill>
              <a:srgbClr val="333333"/>
            </a:solidFill>
            <a:round/>
            <a:headEnd/>
            <a:tailEnd/>
          </a:ln>
        </p:spPr>
        <p:txBody>
          <a:bodyPr lIns="0" tIns="0" rIns="0" bIns="0" anchor="ctr"/>
          <a:lstStyle/>
          <a:p>
            <a:pPr algn="ctr"/>
            <a:r>
              <a:rPr lang="en-US" sz="1600" b="1">
                <a:solidFill>
                  <a:schemeClr val="bg1"/>
                </a:solidFill>
                <a:latin typeface="Century Gothic" charset="0"/>
              </a:rPr>
              <a:t>COLPOSCOPY</a:t>
            </a:r>
          </a:p>
        </p:txBody>
      </p:sp>
      <p:sp>
        <p:nvSpPr>
          <p:cNvPr id="31768" name="AutoShape 24"/>
          <p:cNvSpPr>
            <a:spLocks noChangeAspect="1" noChangeArrowheads="1"/>
          </p:cNvSpPr>
          <p:nvPr/>
        </p:nvSpPr>
        <p:spPr bwMode="auto">
          <a:xfrm>
            <a:off x="4316413" y="4281488"/>
            <a:ext cx="2152650" cy="600075"/>
          </a:xfrm>
          <a:prstGeom prst="roundRect">
            <a:avLst>
              <a:gd name="adj" fmla="val 16667"/>
            </a:avLst>
          </a:prstGeom>
          <a:solidFill>
            <a:srgbClr val="990033">
              <a:alpha val="50000"/>
            </a:srgbClr>
          </a:solidFill>
          <a:ln w="9525">
            <a:solidFill>
              <a:srgbClr val="333333"/>
            </a:solidFill>
            <a:round/>
            <a:headEnd/>
            <a:tailEnd/>
          </a:ln>
        </p:spPr>
        <p:txBody>
          <a:bodyPr lIns="0" tIns="0" rIns="0" bIns="0"/>
          <a:lstStyle/>
          <a:p>
            <a:pPr algn="ctr"/>
            <a:r>
              <a:rPr lang="en-US" sz="1600" b="1">
                <a:solidFill>
                  <a:schemeClr val="bg1"/>
                </a:solidFill>
                <a:latin typeface="Century Gothic" charset="0"/>
              </a:rPr>
              <a:t>HPV &amp; CYTOLOGY</a:t>
            </a:r>
          </a:p>
          <a:p>
            <a:pPr algn="ctr"/>
            <a:r>
              <a:rPr lang="en-US" sz="1600" b="1">
                <a:solidFill>
                  <a:schemeClr val="bg1"/>
                </a:solidFill>
                <a:latin typeface="Century Gothic" charset="0"/>
              </a:rPr>
              <a:t>at 6 – 12 months</a:t>
            </a:r>
          </a:p>
        </p:txBody>
      </p:sp>
      <p:sp>
        <p:nvSpPr>
          <p:cNvPr id="31769" name="AutoShape 25"/>
          <p:cNvSpPr>
            <a:spLocks noChangeAspect="1" noChangeArrowheads="1"/>
          </p:cNvSpPr>
          <p:nvPr/>
        </p:nvSpPr>
        <p:spPr bwMode="auto">
          <a:xfrm>
            <a:off x="6877050" y="5721350"/>
            <a:ext cx="1871663" cy="522288"/>
          </a:xfrm>
          <a:prstGeom prst="roundRect">
            <a:avLst>
              <a:gd name="adj" fmla="val 16667"/>
            </a:avLst>
          </a:prstGeom>
          <a:solidFill>
            <a:srgbClr val="990033">
              <a:alpha val="50000"/>
            </a:srgbClr>
          </a:solidFill>
          <a:ln w="9525">
            <a:solidFill>
              <a:srgbClr val="333333"/>
            </a:solidFill>
            <a:round/>
            <a:headEnd/>
            <a:tailEnd/>
          </a:ln>
        </p:spPr>
        <p:txBody>
          <a:bodyPr lIns="0" tIns="0" rIns="0" bIns="0" anchor="ctr"/>
          <a:lstStyle/>
          <a:p>
            <a:pPr algn="ctr"/>
            <a:r>
              <a:rPr lang="en-US" sz="1600" b="1">
                <a:solidFill>
                  <a:schemeClr val="bg1"/>
                </a:solidFill>
                <a:latin typeface="Century Gothic" charset="0"/>
              </a:rPr>
              <a:t>COLPOSCOPY</a:t>
            </a:r>
          </a:p>
        </p:txBody>
      </p:sp>
      <p:sp>
        <p:nvSpPr>
          <p:cNvPr id="31770" name="AutoShape 26"/>
          <p:cNvSpPr>
            <a:spLocks noChangeAspect="1" noChangeArrowheads="1"/>
          </p:cNvSpPr>
          <p:nvPr/>
        </p:nvSpPr>
        <p:spPr bwMode="auto">
          <a:xfrm>
            <a:off x="1012825" y="5676900"/>
            <a:ext cx="2039938" cy="550863"/>
          </a:xfrm>
          <a:prstGeom prst="roundRect">
            <a:avLst>
              <a:gd name="adj" fmla="val 16667"/>
            </a:avLst>
          </a:prstGeom>
          <a:solidFill>
            <a:srgbClr val="990033">
              <a:alpha val="50000"/>
            </a:srgbClr>
          </a:solidFill>
          <a:ln w="9525">
            <a:solidFill>
              <a:srgbClr val="333333"/>
            </a:solidFill>
            <a:round/>
            <a:headEnd/>
            <a:tailEnd/>
          </a:ln>
        </p:spPr>
        <p:txBody>
          <a:bodyPr lIns="0" tIns="0" rIns="0" bIns="0">
            <a:spAutoFit/>
          </a:bodyPr>
          <a:lstStyle/>
          <a:p>
            <a:pPr algn="ctr"/>
            <a:r>
              <a:rPr lang="en-US" sz="1600" b="1">
                <a:solidFill>
                  <a:schemeClr val="bg1"/>
                </a:solidFill>
                <a:latin typeface="Century Gothic" charset="0"/>
              </a:rPr>
              <a:t>NORMAL </a:t>
            </a:r>
          </a:p>
          <a:p>
            <a:pPr algn="ctr"/>
            <a:r>
              <a:rPr lang="en-US" sz="1600" b="1">
                <a:solidFill>
                  <a:schemeClr val="bg1"/>
                </a:solidFill>
                <a:latin typeface="Century Gothic" charset="0"/>
              </a:rPr>
              <a:t>5 YEAR RECALL</a:t>
            </a:r>
          </a:p>
        </p:txBody>
      </p:sp>
      <p:sp>
        <p:nvSpPr>
          <p:cNvPr id="31771" name="AutoShape 27"/>
          <p:cNvSpPr>
            <a:spLocks noChangeAspect="1" noChangeArrowheads="1"/>
          </p:cNvSpPr>
          <p:nvPr/>
        </p:nvSpPr>
        <p:spPr bwMode="auto">
          <a:xfrm>
            <a:off x="4259263" y="6049963"/>
            <a:ext cx="2151062" cy="598487"/>
          </a:xfrm>
          <a:prstGeom prst="roundRect">
            <a:avLst>
              <a:gd name="adj" fmla="val 16667"/>
            </a:avLst>
          </a:prstGeom>
          <a:solidFill>
            <a:srgbClr val="990033">
              <a:alpha val="50000"/>
            </a:srgbClr>
          </a:solidFill>
          <a:ln w="9525">
            <a:solidFill>
              <a:srgbClr val="333333"/>
            </a:solidFill>
            <a:round/>
            <a:headEnd/>
            <a:tailEnd/>
          </a:ln>
        </p:spPr>
        <p:txBody>
          <a:bodyPr lIns="0" tIns="0" rIns="0" bIns="0"/>
          <a:lstStyle/>
          <a:p>
            <a:pPr algn="ctr"/>
            <a:r>
              <a:rPr lang="en-US" sz="1600" b="1">
                <a:solidFill>
                  <a:schemeClr val="bg1"/>
                </a:solidFill>
                <a:latin typeface="Century Gothic" charset="0"/>
              </a:rPr>
              <a:t>HPV &amp; CYTOLOGY</a:t>
            </a:r>
          </a:p>
          <a:p>
            <a:pPr algn="ctr"/>
            <a:r>
              <a:rPr lang="en-US" sz="1600" b="1">
                <a:solidFill>
                  <a:schemeClr val="bg1"/>
                </a:solidFill>
                <a:latin typeface="Century Gothic" charset="0"/>
              </a:rPr>
              <a:t>at 6 – 12 months</a:t>
            </a:r>
          </a:p>
        </p:txBody>
      </p:sp>
      <p:sp>
        <p:nvSpPr>
          <p:cNvPr id="31772" name="AutoShape 28"/>
          <p:cNvSpPr>
            <a:spLocks noChangeArrowheads="1"/>
          </p:cNvSpPr>
          <p:nvPr/>
        </p:nvSpPr>
        <p:spPr bwMode="auto">
          <a:xfrm>
            <a:off x="782638" y="2847975"/>
            <a:ext cx="2044700" cy="596900"/>
          </a:xfrm>
          <a:prstGeom prst="roundRect">
            <a:avLst>
              <a:gd name="adj" fmla="val 16667"/>
            </a:avLst>
          </a:prstGeom>
          <a:solidFill>
            <a:srgbClr val="990033">
              <a:alpha val="50000"/>
            </a:srgbClr>
          </a:solidFill>
          <a:ln w="9525">
            <a:solidFill>
              <a:srgbClr val="333333"/>
            </a:solidFill>
            <a:round/>
            <a:headEnd/>
            <a:tailEnd/>
          </a:ln>
        </p:spPr>
        <p:txBody>
          <a:bodyPr lIns="0" tIns="0" rIns="0" bIns="0"/>
          <a:lstStyle/>
          <a:p>
            <a:pPr algn="ctr"/>
            <a:r>
              <a:rPr lang="en-US" sz="1600" b="1">
                <a:solidFill>
                  <a:schemeClr val="bg1"/>
                </a:solidFill>
                <a:latin typeface="Century Gothic" charset="0"/>
              </a:rPr>
              <a:t>NORMAL </a:t>
            </a:r>
          </a:p>
          <a:p>
            <a:pPr algn="ctr"/>
            <a:r>
              <a:rPr lang="en-US" sz="1600" b="1">
                <a:solidFill>
                  <a:schemeClr val="bg1"/>
                </a:solidFill>
                <a:latin typeface="Century Gothic" charset="0"/>
              </a:rPr>
              <a:t>5 YEAR RECALL</a:t>
            </a:r>
          </a:p>
        </p:txBody>
      </p:sp>
      <p:sp>
        <p:nvSpPr>
          <p:cNvPr id="2" name="TextBox 1"/>
          <p:cNvSpPr txBox="1"/>
          <p:nvPr/>
        </p:nvSpPr>
        <p:spPr>
          <a:xfrm>
            <a:off x="5731187" y="384365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9643824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2349500" y="6286500"/>
            <a:ext cx="44450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b">
            <a:spAutoFit/>
          </a:bodyPr>
          <a:lstStyle/>
          <a:p>
            <a:pPr>
              <a:spcAft>
                <a:spcPct val="25000"/>
              </a:spcAft>
            </a:pPr>
            <a:r>
              <a:rPr lang="en-US" sz="1400" i="1">
                <a:solidFill>
                  <a:srgbClr val="990033"/>
                </a:solidFill>
              </a:rPr>
              <a:t>HC2=Hybrid Capture 2 HPV Test.</a:t>
            </a:r>
          </a:p>
          <a:p>
            <a:pPr>
              <a:spcAft>
                <a:spcPct val="25000"/>
              </a:spcAft>
            </a:pPr>
            <a:r>
              <a:rPr lang="en-US" sz="1400" i="1">
                <a:solidFill>
                  <a:srgbClr val="990033"/>
                </a:solidFill>
              </a:rPr>
              <a:t>Khan M. et al. J Natl Cancer Inst. 2005;97:1072-1079.</a:t>
            </a:r>
          </a:p>
        </p:txBody>
      </p:sp>
      <p:sp>
        <p:nvSpPr>
          <p:cNvPr id="116739" name="Rectangle 3"/>
          <p:cNvSpPr>
            <a:spLocks noGrp="1" noChangeArrowheads="1"/>
          </p:cNvSpPr>
          <p:nvPr>
            <p:ph type="title"/>
          </p:nvPr>
        </p:nvSpPr>
        <p:spPr>
          <a:xfrm>
            <a:off x="457200" y="620713"/>
            <a:ext cx="8229600" cy="1143000"/>
          </a:xfrm>
        </p:spPr>
        <p:txBody>
          <a:bodyPr>
            <a:normAutofit fontScale="90000"/>
          </a:bodyPr>
          <a:lstStyle/>
          <a:p>
            <a:r>
              <a:rPr lang="en-US" sz="3600"/>
              <a:t>Cumulative Incidence of CIN 3+ </a:t>
            </a:r>
            <a:br>
              <a:rPr lang="en-US" sz="3600"/>
            </a:br>
            <a:r>
              <a:rPr lang="en-US" sz="3600"/>
              <a:t>in 20,512 Women: 10-year Follow-up</a:t>
            </a:r>
          </a:p>
        </p:txBody>
      </p:sp>
      <p:sp>
        <p:nvSpPr>
          <p:cNvPr id="116740" name="Freeform 4"/>
          <p:cNvSpPr>
            <a:spLocks/>
          </p:cNvSpPr>
          <p:nvPr/>
        </p:nvSpPr>
        <p:spPr bwMode="auto">
          <a:xfrm>
            <a:off x="1104900" y="2019300"/>
            <a:ext cx="5448300" cy="3109913"/>
          </a:xfrm>
          <a:custGeom>
            <a:avLst/>
            <a:gdLst>
              <a:gd name="T0" fmla="*/ 0 w 3432"/>
              <a:gd name="T1" fmla="*/ 0 h 1944"/>
              <a:gd name="T2" fmla="*/ 10 w 3432"/>
              <a:gd name="T3" fmla="*/ 1944 h 1944"/>
              <a:gd name="T4" fmla="*/ 3432 w 3432"/>
              <a:gd name="T5" fmla="*/ 1944 h 1944"/>
            </a:gdLst>
            <a:ahLst/>
            <a:cxnLst>
              <a:cxn ang="0">
                <a:pos x="T0" y="T1"/>
              </a:cxn>
              <a:cxn ang="0">
                <a:pos x="T2" y="T3"/>
              </a:cxn>
              <a:cxn ang="0">
                <a:pos x="T4" y="T5"/>
              </a:cxn>
            </a:cxnLst>
            <a:rect l="0" t="0" r="r" b="b"/>
            <a:pathLst>
              <a:path w="3432" h="1944">
                <a:moveTo>
                  <a:pt x="0" y="0"/>
                </a:moveTo>
                <a:cubicBezTo>
                  <a:pt x="3" y="648"/>
                  <a:pt x="10" y="1944"/>
                  <a:pt x="10" y="1944"/>
                </a:cubicBezTo>
                <a:lnTo>
                  <a:pt x="3432" y="1944"/>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41" name="Freeform 5"/>
          <p:cNvSpPr>
            <a:spLocks/>
          </p:cNvSpPr>
          <p:nvPr/>
        </p:nvSpPr>
        <p:spPr bwMode="auto">
          <a:xfrm>
            <a:off x="1104900" y="2452688"/>
            <a:ext cx="5372100" cy="2674937"/>
          </a:xfrm>
          <a:custGeom>
            <a:avLst/>
            <a:gdLst>
              <a:gd name="T0" fmla="*/ 0 w 3384"/>
              <a:gd name="T1" fmla="*/ 1685 h 1685"/>
              <a:gd name="T2" fmla="*/ 130 w 3384"/>
              <a:gd name="T3" fmla="*/ 1402 h 1685"/>
              <a:gd name="T4" fmla="*/ 418 w 3384"/>
              <a:gd name="T5" fmla="*/ 826 h 1685"/>
              <a:gd name="T6" fmla="*/ 759 w 3384"/>
              <a:gd name="T7" fmla="*/ 778 h 1685"/>
              <a:gd name="T8" fmla="*/ 1104 w 3384"/>
              <a:gd name="T9" fmla="*/ 591 h 1685"/>
              <a:gd name="T10" fmla="*/ 1445 w 3384"/>
              <a:gd name="T11" fmla="*/ 524 h 1685"/>
              <a:gd name="T12" fmla="*/ 1786 w 3384"/>
              <a:gd name="T13" fmla="*/ 288 h 1685"/>
              <a:gd name="T14" fmla="*/ 2112 w 3384"/>
              <a:gd name="T15" fmla="*/ 293 h 1685"/>
              <a:gd name="T16" fmla="*/ 2444 w 3384"/>
              <a:gd name="T17" fmla="*/ 101 h 1685"/>
              <a:gd name="T18" fmla="*/ 2799 w 3384"/>
              <a:gd name="T19" fmla="*/ 0 h 1685"/>
              <a:gd name="T20" fmla="*/ 3111 w 3384"/>
              <a:gd name="T21" fmla="*/ 10 h 1685"/>
              <a:gd name="T22" fmla="*/ 3384 w 3384"/>
              <a:gd name="T23" fmla="*/ 15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4" h="1685">
                <a:moveTo>
                  <a:pt x="0" y="1685"/>
                </a:moveTo>
                <a:lnTo>
                  <a:pt x="130" y="1402"/>
                </a:lnTo>
                <a:lnTo>
                  <a:pt x="418" y="826"/>
                </a:lnTo>
                <a:lnTo>
                  <a:pt x="759" y="778"/>
                </a:lnTo>
                <a:lnTo>
                  <a:pt x="1104" y="591"/>
                </a:lnTo>
                <a:lnTo>
                  <a:pt x="1445" y="524"/>
                </a:lnTo>
                <a:lnTo>
                  <a:pt x="1786" y="288"/>
                </a:lnTo>
                <a:lnTo>
                  <a:pt x="2112" y="293"/>
                </a:lnTo>
                <a:lnTo>
                  <a:pt x="2444" y="101"/>
                </a:lnTo>
                <a:lnTo>
                  <a:pt x="2799" y="0"/>
                </a:lnTo>
                <a:lnTo>
                  <a:pt x="3111" y="10"/>
                </a:lnTo>
                <a:lnTo>
                  <a:pt x="3384" y="15"/>
                </a:lnTo>
              </a:path>
            </a:pathLst>
          </a:custGeom>
          <a:noFill/>
          <a:ln w="19050" cmpd="sng">
            <a:solidFill>
              <a:srgbClr val="0099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42" name="Freeform 6"/>
          <p:cNvSpPr>
            <a:spLocks/>
          </p:cNvSpPr>
          <p:nvPr/>
        </p:nvSpPr>
        <p:spPr bwMode="auto">
          <a:xfrm>
            <a:off x="1112838" y="3017838"/>
            <a:ext cx="5334000" cy="2117725"/>
          </a:xfrm>
          <a:custGeom>
            <a:avLst/>
            <a:gdLst>
              <a:gd name="T0" fmla="*/ 0 w 3360"/>
              <a:gd name="T1" fmla="*/ 1334 h 1334"/>
              <a:gd name="T2" fmla="*/ 135 w 3360"/>
              <a:gd name="T3" fmla="*/ 1262 h 1334"/>
              <a:gd name="T4" fmla="*/ 413 w 3360"/>
              <a:gd name="T5" fmla="*/ 1262 h 1334"/>
              <a:gd name="T6" fmla="*/ 763 w 3360"/>
              <a:gd name="T7" fmla="*/ 1137 h 1334"/>
              <a:gd name="T8" fmla="*/ 1090 w 3360"/>
              <a:gd name="T9" fmla="*/ 768 h 1334"/>
              <a:gd name="T10" fmla="*/ 1435 w 3360"/>
              <a:gd name="T11" fmla="*/ 758 h 1334"/>
              <a:gd name="T12" fmla="*/ 1767 w 3360"/>
              <a:gd name="T13" fmla="*/ 768 h 1334"/>
              <a:gd name="T14" fmla="*/ 2107 w 3360"/>
              <a:gd name="T15" fmla="*/ 768 h 1334"/>
              <a:gd name="T16" fmla="*/ 2453 w 3360"/>
              <a:gd name="T17" fmla="*/ 518 h 1334"/>
              <a:gd name="T18" fmla="*/ 2779 w 3360"/>
              <a:gd name="T19" fmla="*/ 0 h 1334"/>
              <a:gd name="T20" fmla="*/ 3115 w 3360"/>
              <a:gd name="T21" fmla="*/ 0 h 1334"/>
              <a:gd name="T22" fmla="*/ 3360 w 3360"/>
              <a:gd name="T23"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60" h="1334">
                <a:moveTo>
                  <a:pt x="0" y="1334"/>
                </a:moveTo>
                <a:lnTo>
                  <a:pt x="135" y="1262"/>
                </a:lnTo>
                <a:lnTo>
                  <a:pt x="413" y="1262"/>
                </a:lnTo>
                <a:lnTo>
                  <a:pt x="763" y="1137"/>
                </a:lnTo>
                <a:lnTo>
                  <a:pt x="1090" y="768"/>
                </a:lnTo>
                <a:lnTo>
                  <a:pt x="1435" y="758"/>
                </a:lnTo>
                <a:lnTo>
                  <a:pt x="1767" y="768"/>
                </a:lnTo>
                <a:lnTo>
                  <a:pt x="2107" y="768"/>
                </a:lnTo>
                <a:cubicBezTo>
                  <a:pt x="2222" y="685"/>
                  <a:pt x="2453" y="518"/>
                  <a:pt x="2453" y="518"/>
                </a:cubicBezTo>
                <a:lnTo>
                  <a:pt x="2779" y="0"/>
                </a:lnTo>
                <a:lnTo>
                  <a:pt x="3115" y="0"/>
                </a:lnTo>
                <a:lnTo>
                  <a:pt x="3360" y="0"/>
                </a:lnTo>
              </a:path>
            </a:pathLst>
          </a:custGeom>
          <a:noFill/>
          <a:ln w="19050" cmpd="sng">
            <a:solidFill>
              <a:srgbClr val="9900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43" name="Freeform 7"/>
          <p:cNvSpPr>
            <a:spLocks/>
          </p:cNvSpPr>
          <p:nvPr/>
        </p:nvSpPr>
        <p:spPr bwMode="auto">
          <a:xfrm>
            <a:off x="1098550" y="4999038"/>
            <a:ext cx="5348288" cy="144462"/>
          </a:xfrm>
          <a:custGeom>
            <a:avLst/>
            <a:gdLst>
              <a:gd name="T0" fmla="*/ 0 w 3369"/>
              <a:gd name="T1" fmla="*/ 91 h 91"/>
              <a:gd name="T2" fmla="*/ 432 w 3369"/>
              <a:gd name="T3" fmla="*/ 81 h 91"/>
              <a:gd name="T4" fmla="*/ 782 w 3369"/>
              <a:gd name="T5" fmla="*/ 72 h 91"/>
              <a:gd name="T6" fmla="*/ 1104 w 3369"/>
              <a:gd name="T7" fmla="*/ 57 h 91"/>
              <a:gd name="T8" fmla="*/ 1449 w 3369"/>
              <a:gd name="T9" fmla="*/ 57 h 91"/>
              <a:gd name="T10" fmla="*/ 1776 w 3369"/>
              <a:gd name="T11" fmla="*/ 43 h 91"/>
              <a:gd name="T12" fmla="*/ 2131 w 3369"/>
              <a:gd name="T13" fmla="*/ 33 h 91"/>
              <a:gd name="T14" fmla="*/ 2452 w 3369"/>
              <a:gd name="T15" fmla="*/ 38 h 91"/>
              <a:gd name="T16" fmla="*/ 2793 w 3369"/>
              <a:gd name="T17" fmla="*/ 14 h 91"/>
              <a:gd name="T18" fmla="*/ 3124 w 3369"/>
              <a:gd name="T19" fmla="*/ 0 h 91"/>
              <a:gd name="T20" fmla="*/ 3369 w 3369"/>
              <a:gd name="T21" fmla="*/ 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9" h="91">
                <a:moveTo>
                  <a:pt x="0" y="91"/>
                </a:moveTo>
                <a:lnTo>
                  <a:pt x="432" y="81"/>
                </a:lnTo>
                <a:lnTo>
                  <a:pt x="782" y="72"/>
                </a:lnTo>
                <a:lnTo>
                  <a:pt x="1104" y="57"/>
                </a:lnTo>
                <a:lnTo>
                  <a:pt x="1449" y="57"/>
                </a:lnTo>
                <a:lnTo>
                  <a:pt x="1776" y="43"/>
                </a:lnTo>
                <a:lnTo>
                  <a:pt x="2131" y="33"/>
                </a:lnTo>
                <a:lnTo>
                  <a:pt x="2452" y="38"/>
                </a:lnTo>
                <a:lnTo>
                  <a:pt x="2793" y="14"/>
                </a:lnTo>
                <a:lnTo>
                  <a:pt x="3124" y="0"/>
                </a:lnTo>
                <a:lnTo>
                  <a:pt x="3369" y="4"/>
                </a:lnTo>
              </a:path>
            </a:pathLst>
          </a:custGeom>
          <a:noFill/>
          <a:ln w="19050" cmpd="sng">
            <a:solidFill>
              <a:srgbClr val="B8005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44" name="Freeform 8"/>
          <p:cNvSpPr>
            <a:spLocks/>
          </p:cNvSpPr>
          <p:nvPr/>
        </p:nvSpPr>
        <p:spPr bwMode="auto">
          <a:xfrm>
            <a:off x="1128713" y="4662488"/>
            <a:ext cx="5326062" cy="465137"/>
          </a:xfrm>
          <a:custGeom>
            <a:avLst/>
            <a:gdLst>
              <a:gd name="T0" fmla="*/ 0 w 3355"/>
              <a:gd name="T1" fmla="*/ 293 h 293"/>
              <a:gd name="T2" fmla="*/ 134 w 3355"/>
              <a:gd name="T3" fmla="*/ 236 h 293"/>
              <a:gd name="T4" fmla="*/ 413 w 3355"/>
              <a:gd name="T5" fmla="*/ 236 h 293"/>
              <a:gd name="T6" fmla="*/ 749 w 3355"/>
              <a:gd name="T7" fmla="*/ 188 h 293"/>
              <a:gd name="T8" fmla="*/ 1075 w 3355"/>
              <a:gd name="T9" fmla="*/ 140 h 293"/>
              <a:gd name="T10" fmla="*/ 1435 w 3355"/>
              <a:gd name="T11" fmla="*/ 125 h 293"/>
              <a:gd name="T12" fmla="*/ 1752 w 3355"/>
              <a:gd name="T13" fmla="*/ 96 h 293"/>
              <a:gd name="T14" fmla="*/ 2102 w 3355"/>
              <a:gd name="T15" fmla="*/ 48 h 293"/>
              <a:gd name="T16" fmla="*/ 2433 w 3355"/>
              <a:gd name="T17" fmla="*/ 39 h 293"/>
              <a:gd name="T18" fmla="*/ 2765 w 3355"/>
              <a:gd name="T19" fmla="*/ 0 h 293"/>
              <a:gd name="T20" fmla="*/ 3115 w 3355"/>
              <a:gd name="T21" fmla="*/ 5 h 293"/>
              <a:gd name="T22" fmla="*/ 3355 w 3355"/>
              <a:gd name="T2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55" h="293">
                <a:moveTo>
                  <a:pt x="0" y="293"/>
                </a:moveTo>
                <a:lnTo>
                  <a:pt x="134" y="236"/>
                </a:lnTo>
                <a:lnTo>
                  <a:pt x="413" y="236"/>
                </a:lnTo>
                <a:lnTo>
                  <a:pt x="749" y="188"/>
                </a:lnTo>
                <a:lnTo>
                  <a:pt x="1075" y="140"/>
                </a:lnTo>
                <a:lnTo>
                  <a:pt x="1435" y="125"/>
                </a:lnTo>
                <a:lnTo>
                  <a:pt x="1752" y="96"/>
                </a:lnTo>
                <a:lnTo>
                  <a:pt x="2102" y="48"/>
                </a:lnTo>
                <a:lnTo>
                  <a:pt x="2433" y="39"/>
                </a:lnTo>
                <a:lnTo>
                  <a:pt x="2765" y="0"/>
                </a:lnTo>
                <a:lnTo>
                  <a:pt x="3115" y="5"/>
                </a:lnTo>
                <a:lnTo>
                  <a:pt x="3355" y="0"/>
                </a:lnTo>
              </a:path>
            </a:pathLst>
          </a:custGeom>
          <a:noFill/>
          <a:ln w="19050" cmpd="sng">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45" name="Text Box 9"/>
          <p:cNvSpPr txBox="1">
            <a:spLocks noChangeArrowheads="1"/>
          </p:cNvSpPr>
          <p:nvPr/>
        </p:nvSpPr>
        <p:spPr bwMode="auto">
          <a:xfrm>
            <a:off x="801688" y="4973638"/>
            <a:ext cx="288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0</a:t>
            </a:r>
          </a:p>
        </p:txBody>
      </p:sp>
      <p:sp>
        <p:nvSpPr>
          <p:cNvPr id="116746" name="Text Box 10"/>
          <p:cNvSpPr txBox="1">
            <a:spLocks noChangeArrowheads="1"/>
          </p:cNvSpPr>
          <p:nvPr/>
        </p:nvSpPr>
        <p:spPr bwMode="auto">
          <a:xfrm>
            <a:off x="800100" y="4195763"/>
            <a:ext cx="288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5</a:t>
            </a:r>
          </a:p>
        </p:txBody>
      </p:sp>
      <p:sp>
        <p:nvSpPr>
          <p:cNvPr id="116747" name="Text Box 11"/>
          <p:cNvSpPr txBox="1">
            <a:spLocks noChangeArrowheads="1"/>
          </p:cNvSpPr>
          <p:nvPr/>
        </p:nvSpPr>
        <p:spPr bwMode="auto">
          <a:xfrm>
            <a:off x="708025" y="3432175"/>
            <a:ext cx="393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10</a:t>
            </a:r>
          </a:p>
        </p:txBody>
      </p:sp>
      <p:sp>
        <p:nvSpPr>
          <p:cNvPr id="116748" name="Text Box 12"/>
          <p:cNvSpPr txBox="1">
            <a:spLocks noChangeArrowheads="1"/>
          </p:cNvSpPr>
          <p:nvPr/>
        </p:nvSpPr>
        <p:spPr bwMode="auto">
          <a:xfrm>
            <a:off x="715963" y="2617788"/>
            <a:ext cx="393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15</a:t>
            </a:r>
          </a:p>
        </p:txBody>
      </p:sp>
      <p:sp>
        <p:nvSpPr>
          <p:cNvPr id="116749" name="Text Box 13"/>
          <p:cNvSpPr txBox="1">
            <a:spLocks noChangeArrowheads="1"/>
          </p:cNvSpPr>
          <p:nvPr/>
        </p:nvSpPr>
        <p:spPr bwMode="auto">
          <a:xfrm>
            <a:off x="698500" y="1860550"/>
            <a:ext cx="393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20</a:t>
            </a:r>
          </a:p>
        </p:txBody>
      </p:sp>
      <p:sp>
        <p:nvSpPr>
          <p:cNvPr id="116750" name="Text Box 14"/>
          <p:cNvSpPr txBox="1">
            <a:spLocks noChangeArrowheads="1"/>
          </p:cNvSpPr>
          <p:nvPr/>
        </p:nvSpPr>
        <p:spPr bwMode="auto">
          <a:xfrm>
            <a:off x="1100138" y="5156200"/>
            <a:ext cx="458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4.5</a:t>
            </a:r>
          </a:p>
        </p:txBody>
      </p:sp>
      <p:sp>
        <p:nvSpPr>
          <p:cNvPr id="116751" name="Text Box 15"/>
          <p:cNvSpPr txBox="1">
            <a:spLocks noChangeArrowheads="1"/>
          </p:cNvSpPr>
          <p:nvPr/>
        </p:nvSpPr>
        <p:spPr bwMode="auto">
          <a:xfrm>
            <a:off x="1514475" y="5156200"/>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15.0</a:t>
            </a:r>
          </a:p>
        </p:txBody>
      </p:sp>
      <p:sp>
        <p:nvSpPr>
          <p:cNvPr id="116752" name="Text Box 16"/>
          <p:cNvSpPr txBox="1">
            <a:spLocks noChangeArrowheads="1"/>
          </p:cNvSpPr>
          <p:nvPr/>
        </p:nvSpPr>
        <p:spPr bwMode="auto">
          <a:xfrm>
            <a:off x="2025650" y="5156200"/>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27.0</a:t>
            </a:r>
          </a:p>
        </p:txBody>
      </p:sp>
      <p:sp>
        <p:nvSpPr>
          <p:cNvPr id="116753" name="Text Box 17"/>
          <p:cNvSpPr txBox="1">
            <a:spLocks noChangeArrowheads="1"/>
          </p:cNvSpPr>
          <p:nvPr/>
        </p:nvSpPr>
        <p:spPr bwMode="auto">
          <a:xfrm>
            <a:off x="2582863" y="5156200"/>
            <a:ext cx="563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39.0</a:t>
            </a:r>
          </a:p>
        </p:txBody>
      </p:sp>
      <p:sp>
        <p:nvSpPr>
          <p:cNvPr id="116754" name="Text Box 18"/>
          <p:cNvSpPr txBox="1">
            <a:spLocks noChangeArrowheads="1"/>
          </p:cNvSpPr>
          <p:nvPr/>
        </p:nvSpPr>
        <p:spPr bwMode="auto">
          <a:xfrm>
            <a:off x="3125788" y="5156200"/>
            <a:ext cx="563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51.0</a:t>
            </a:r>
          </a:p>
        </p:txBody>
      </p:sp>
      <p:sp>
        <p:nvSpPr>
          <p:cNvPr id="116755" name="Text Box 19"/>
          <p:cNvSpPr txBox="1">
            <a:spLocks noChangeArrowheads="1"/>
          </p:cNvSpPr>
          <p:nvPr/>
        </p:nvSpPr>
        <p:spPr bwMode="auto">
          <a:xfrm>
            <a:off x="3675063" y="5156200"/>
            <a:ext cx="563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63.0</a:t>
            </a:r>
          </a:p>
        </p:txBody>
      </p:sp>
      <p:sp>
        <p:nvSpPr>
          <p:cNvPr id="116756" name="Text Box 20"/>
          <p:cNvSpPr txBox="1">
            <a:spLocks noChangeArrowheads="1"/>
          </p:cNvSpPr>
          <p:nvPr/>
        </p:nvSpPr>
        <p:spPr bwMode="auto">
          <a:xfrm>
            <a:off x="4191000" y="5156200"/>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75.0</a:t>
            </a:r>
          </a:p>
        </p:txBody>
      </p:sp>
      <p:sp>
        <p:nvSpPr>
          <p:cNvPr id="116757" name="Text Box 21"/>
          <p:cNvSpPr txBox="1">
            <a:spLocks noChangeArrowheads="1"/>
          </p:cNvSpPr>
          <p:nvPr/>
        </p:nvSpPr>
        <p:spPr bwMode="auto">
          <a:xfrm>
            <a:off x="4733925" y="5156200"/>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87.0</a:t>
            </a:r>
          </a:p>
        </p:txBody>
      </p:sp>
      <p:sp>
        <p:nvSpPr>
          <p:cNvPr id="116758" name="Text Box 22"/>
          <p:cNvSpPr txBox="1">
            <a:spLocks noChangeArrowheads="1"/>
          </p:cNvSpPr>
          <p:nvPr/>
        </p:nvSpPr>
        <p:spPr bwMode="auto">
          <a:xfrm>
            <a:off x="5245100" y="5156200"/>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99.0</a:t>
            </a:r>
          </a:p>
        </p:txBody>
      </p:sp>
      <p:sp>
        <p:nvSpPr>
          <p:cNvPr id="116759" name="Text Box 23"/>
          <p:cNvSpPr txBox="1">
            <a:spLocks noChangeArrowheads="1"/>
          </p:cNvSpPr>
          <p:nvPr/>
        </p:nvSpPr>
        <p:spPr bwMode="auto">
          <a:xfrm>
            <a:off x="5667375" y="5156200"/>
            <a:ext cx="6683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111.0</a:t>
            </a:r>
          </a:p>
        </p:txBody>
      </p:sp>
      <p:sp>
        <p:nvSpPr>
          <p:cNvPr id="116760" name="Text Box 24"/>
          <p:cNvSpPr txBox="1">
            <a:spLocks noChangeArrowheads="1"/>
          </p:cNvSpPr>
          <p:nvPr/>
        </p:nvSpPr>
        <p:spPr bwMode="auto">
          <a:xfrm>
            <a:off x="6183313" y="5156200"/>
            <a:ext cx="6683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400" b="1">
                <a:latin typeface="Trebuchet MS" charset="0"/>
              </a:rPr>
              <a:t>119.5</a:t>
            </a:r>
          </a:p>
        </p:txBody>
      </p:sp>
      <p:sp>
        <p:nvSpPr>
          <p:cNvPr id="116761" name="Text Box 25"/>
          <p:cNvSpPr txBox="1">
            <a:spLocks noChangeArrowheads="1"/>
          </p:cNvSpPr>
          <p:nvPr/>
        </p:nvSpPr>
        <p:spPr bwMode="auto">
          <a:xfrm>
            <a:off x="2579688" y="5373688"/>
            <a:ext cx="2530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latin typeface="Trebuchet MS" charset="0"/>
              </a:rPr>
              <a:t>Follow-up time (months)</a:t>
            </a:r>
          </a:p>
        </p:txBody>
      </p:sp>
      <p:sp>
        <p:nvSpPr>
          <p:cNvPr id="116762" name="Line 26"/>
          <p:cNvSpPr>
            <a:spLocks noChangeShapeType="1"/>
          </p:cNvSpPr>
          <p:nvPr/>
        </p:nvSpPr>
        <p:spPr bwMode="auto">
          <a:xfrm flipH="1">
            <a:off x="1027113" y="2028825"/>
            <a:ext cx="7778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3" name="Line 27"/>
          <p:cNvSpPr>
            <a:spLocks noChangeShapeType="1"/>
          </p:cNvSpPr>
          <p:nvPr/>
        </p:nvSpPr>
        <p:spPr bwMode="auto">
          <a:xfrm flipH="1">
            <a:off x="1020763" y="2800350"/>
            <a:ext cx="77787"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4" name="Line 28"/>
          <p:cNvSpPr>
            <a:spLocks noChangeShapeType="1"/>
          </p:cNvSpPr>
          <p:nvPr/>
        </p:nvSpPr>
        <p:spPr bwMode="auto">
          <a:xfrm flipH="1">
            <a:off x="1038225" y="3579813"/>
            <a:ext cx="777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5" name="Line 29"/>
          <p:cNvSpPr>
            <a:spLocks noChangeShapeType="1"/>
          </p:cNvSpPr>
          <p:nvPr/>
        </p:nvSpPr>
        <p:spPr bwMode="auto">
          <a:xfrm flipH="1">
            <a:off x="1031875" y="4351338"/>
            <a:ext cx="777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6" name="Line 30"/>
          <p:cNvSpPr>
            <a:spLocks noChangeShapeType="1"/>
          </p:cNvSpPr>
          <p:nvPr/>
        </p:nvSpPr>
        <p:spPr bwMode="auto">
          <a:xfrm rot="5400000" flipH="1">
            <a:off x="1273175" y="5165725"/>
            <a:ext cx="77788"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7" name="Line 31"/>
          <p:cNvSpPr>
            <a:spLocks noChangeShapeType="1"/>
          </p:cNvSpPr>
          <p:nvPr/>
        </p:nvSpPr>
        <p:spPr bwMode="auto">
          <a:xfrm rot="5400000" flipH="1">
            <a:off x="1743075" y="5159375"/>
            <a:ext cx="77788"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8" name="Line 32"/>
          <p:cNvSpPr>
            <a:spLocks noChangeShapeType="1"/>
          </p:cNvSpPr>
          <p:nvPr/>
        </p:nvSpPr>
        <p:spPr bwMode="auto">
          <a:xfrm rot="5400000" flipH="1">
            <a:off x="2268538" y="5168900"/>
            <a:ext cx="77788" cy="15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69" name="Line 33"/>
          <p:cNvSpPr>
            <a:spLocks noChangeShapeType="1"/>
          </p:cNvSpPr>
          <p:nvPr/>
        </p:nvSpPr>
        <p:spPr bwMode="auto">
          <a:xfrm rot="5400000" flipH="1">
            <a:off x="2809875" y="5162550"/>
            <a:ext cx="77788"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0" name="Line 34"/>
          <p:cNvSpPr>
            <a:spLocks noChangeShapeType="1"/>
          </p:cNvSpPr>
          <p:nvPr/>
        </p:nvSpPr>
        <p:spPr bwMode="auto">
          <a:xfrm rot="5400000" flipH="1">
            <a:off x="3343275" y="5164138"/>
            <a:ext cx="77787"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1" name="Line 35"/>
          <p:cNvSpPr>
            <a:spLocks noChangeShapeType="1"/>
          </p:cNvSpPr>
          <p:nvPr/>
        </p:nvSpPr>
        <p:spPr bwMode="auto">
          <a:xfrm rot="5400000" flipH="1">
            <a:off x="3884613" y="5157788"/>
            <a:ext cx="77787" cy="15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2" name="Line 36"/>
          <p:cNvSpPr>
            <a:spLocks noChangeShapeType="1"/>
          </p:cNvSpPr>
          <p:nvPr/>
        </p:nvSpPr>
        <p:spPr bwMode="auto">
          <a:xfrm rot="5400000" flipH="1">
            <a:off x="4418013" y="5159375"/>
            <a:ext cx="77788" cy="15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3" name="Line 37"/>
          <p:cNvSpPr>
            <a:spLocks noChangeShapeType="1"/>
          </p:cNvSpPr>
          <p:nvPr/>
        </p:nvSpPr>
        <p:spPr bwMode="auto">
          <a:xfrm rot="5400000" flipH="1">
            <a:off x="4951413" y="5160963"/>
            <a:ext cx="77787" cy="15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4" name="Line 38"/>
          <p:cNvSpPr>
            <a:spLocks noChangeShapeType="1"/>
          </p:cNvSpPr>
          <p:nvPr/>
        </p:nvSpPr>
        <p:spPr bwMode="auto">
          <a:xfrm rot="5400000" flipH="1">
            <a:off x="5484813" y="5146675"/>
            <a:ext cx="77788" cy="15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5" name="Line 39"/>
          <p:cNvSpPr>
            <a:spLocks noChangeShapeType="1"/>
          </p:cNvSpPr>
          <p:nvPr/>
        </p:nvSpPr>
        <p:spPr bwMode="auto">
          <a:xfrm rot="5400000" flipH="1">
            <a:off x="6026150" y="5156200"/>
            <a:ext cx="77788"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6" name="Line 40"/>
          <p:cNvSpPr>
            <a:spLocks noChangeShapeType="1"/>
          </p:cNvSpPr>
          <p:nvPr/>
        </p:nvSpPr>
        <p:spPr bwMode="auto">
          <a:xfrm rot="5400000" flipH="1">
            <a:off x="6400800" y="5157788"/>
            <a:ext cx="77787"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777" name="Oval 41"/>
          <p:cNvSpPr>
            <a:spLocks noChangeArrowheads="1"/>
          </p:cNvSpPr>
          <p:nvPr/>
        </p:nvSpPr>
        <p:spPr bwMode="auto">
          <a:xfrm>
            <a:off x="6400800" y="2422525"/>
            <a:ext cx="90488"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78" name="Oval 42"/>
          <p:cNvSpPr>
            <a:spLocks noChangeArrowheads="1"/>
          </p:cNvSpPr>
          <p:nvPr/>
        </p:nvSpPr>
        <p:spPr bwMode="auto">
          <a:xfrm>
            <a:off x="6019800" y="2420938"/>
            <a:ext cx="90488" cy="9048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79" name="Oval 43"/>
          <p:cNvSpPr>
            <a:spLocks noChangeArrowheads="1"/>
          </p:cNvSpPr>
          <p:nvPr/>
        </p:nvSpPr>
        <p:spPr bwMode="auto">
          <a:xfrm>
            <a:off x="5486400" y="2420938"/>
            <a:ext cx="90488" cy="9048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0" name="Oval 44"/>
          <p:cNvSpPr>
            <a:spLocks noChangeArrowheads="1"/>
          </p:cNvSpPr>
          <p:nvPr/>
        </p:nvSpPr>
        <p:spPr bwMode="auto">
          <a:xfrm>
            <a:off x="4945063" y="2565400"/>
            <a:ext cx="90487"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1" name="Oval 45"/>
          <p:cNvSpPr>
            <a:spLocks noChangeArrowheads="1"/>
          </p:cNvSpPr>
          <p:nvPr/>
        </p:nvSpPr>
        <p:spPr bwMode="auto">
          <a:xfrm>
            <a:off x="4411663" y="2878138"/>
            <a:ext cx="90487" cy="9048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2" name="Oval 46"/>
          <p:cNvSpPr>
            <a:spLocks noChangeArrowheads="1"/>
          </p:cNvSpPr>
          <p:nvPr/>
        </p:nvSpPr>
        <p:spPr bwMode="auto">
          <a:xfrm>
            <a:off x="3871913" y="2870200"/>
            <a:ext cx="90487"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3" name="Oval 47"/>
          <p:cNvSpPr>
            <a:spLocks noChangeArrowheads="1"/>
          </p:cNvSpPr>
          <p:nvPr/>
        </p:nvSpPr>
        <p:spPr bwMode="auto">
          <a:xfrm>
            <a:off x="3338513" y="3244850"/>
            <a:ext cx="90487"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4" name="Oval 48"/>
          <p:cNvSpPr>
            <a:spLocks noChangeArrowheads="1"/>
          </p:cNvSpPr>
          <p:nvPr/>
        </p:nvSpPr>
        <p:spPr bwMode="auto">
          <a:xfrm>
            <a:off x="2805113" y="3359150"/>
            <a:ext cx="90487"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5" name="Oval 49"/>
          <p:cNvSpPr>
            <a:spLocks noChangeArrowheads="1"/>
          </p:cNvSpPr>
          <p:nvPr/>
        </p:nvSpPr>
        <p:spPr bwMode="auto">
          <a:xfrm>
            <a:off x="2273300" y="3640138"/>
            <a:ext cx="90488" cy="9048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6" name="Oval 50"/>
          <p:cNvSpPr>
            <a:spLocks noChangeArrowheads="1"/>
          </p:cNvSpPr>
          <p:nvPr/>
        </p:nvSpPr>
        <p:spPr bwMode="auto">
          <a:xfrm>
            <a:off x="1731963" y="3724275"/>
            <a:ext cx="90487"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7" name="Oval 51"/>
          <p:cNvSpPr>
            <a:spLocks noChangeArrowheads="1"/>
          </p:cNvSpPr>
          <p:nvPr/>
        </p:nvSpPr>
        <p:spPr bwMode="auto">
          <a:xfrm>
            <a:off x="1260475" y="4637088"/>
            <a:ext cx="90488" cy="9048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8" name="Oval 52"/>
          <p:cNvSpPr>
            <a:spLocks noChangeArrowheads="1"/>
          </p:cNvSpPr>
          <p:nvPr/>
        </p:nvSpPr>
        <p:spPr bwMode="auto">
          <a:xfrm>
            <a:off x="1054100" y="5086350"/>
            <a:ext cx="90488" cy="90488"/>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89" name="Oval 53"/>
          <p:cNvSpPr>
            <a:spLocks noChangeArrowheads="1"/>
          </p:cNvSpPr>
          <p:nvPr/>
        </p:nvSpPr>
        <p:spPr bwMode="auto">
          <a:xfrm>
            <a:off x="6402388" y="2963863"/>
            <a:ext cx="90487" cy="9048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0" name="Oval 54"/>
          <p:cNvSpPr>
            <a:spLocks noChangeArrowheads="1"/>
          </p:cNvSpPr>
          <p:nvPr/>
        </p:nvSpPr>
        <p:spPr bwMode="auto">
          <a:xfrm>
            <a:off x="6030913" y="2965450"/>
            <a:ext cx="90487" cy="90488"/>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1" name="Oval 55"/>
          <p:cNvSpPr>
            <a:spLocks noChangeArrowheads="1"/>
          </p:cNvSpPr>
          <p:nvPr/>
        </p:nvSpPr>
        <p:spPr bwMode="auto">
          <a:xfrm>
            <a:off x="5484813" y="2974975"/>
            <a:ext cx="90487" cy="90488"/>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2" name="Oval 56"/>
          <p:cNvSpPr>
            <a:spLocks noChangeArrowheads="1"/>
          </p:cNvSpPr>
          <p:nvPr/>
        </p:nvSpPr>
        <p:spPr bwMode="auto">
          <a:xfrm>
            <a:off x="4946650" y="3786188"/>
            <a:ext cx="90488" cy="9048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3" name="Oval 57"/>
          <p:cNvSpPr>
            <a:spLocks noChangeArrowheads="1"/>
          </p:cNvSpPr>
          <p:nvPr/>
        </p:nvSpPr>
        <p:spPr bwMode="auto">
          <a:xfrm>
            <a:off x="4416425" y="4184650"/>
            <a:ext cx="90488" cy="90488"/>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4" name="Oval 58"/>
          <p:cNvSpPr>
            <a:spLocks noChangeArrowheads="1"/>
          </p:cNvSpPr>
          <p:nvPr/>
        </p:nvSpPr>
        <p:spPr bwMode="auto">
          <a:xfrm>
            <a:off x="3878263" y="4186238"/>
            <a:ext cx="90487" cy="9048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5" name="Oval 59"/>
          <p:cNvSpPr>
            <a:spLocks noChangeArrowheads="1"/>
          </p:cNvSpPr>
          <p:nvPr/>
        </p:nvSpPr>
        <p:spPr bwMode="auto">
          <a:xfrm>
            <a:off x="3340100" y="4179888"/>
            <a:ext cx="90488" cy="9048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6" name="Oval 60"/>
          <p:cNvSpPr>
            <a:spLocks noChangeArrowheads="1"/>
          </p:cNvSpPr>
          <p:nvPr/>
        </p:nvSpPr>
        <p:spPr bwMode="auto">
          <a:xfrm>
            <a:off x="2801938" y="4189413"/>
            <a:ext cx="90487" cy="9048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7" name="Oval 61"/>
          <p:cNvSpPr>
            <a:spLocks noChangeArrowheads="1"/>
          </p:cNvSpPr>
          <p:nvPr/>
        </p:nvSpPr>
        <p:spPr bwMode="auto">
          <a:xfrm>
            <a:off x="2263775" y="4778375"/>
            <a:ext cx="90488" cy="90488"/>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8" name="Oval 62"/>
          <p:cNvSpPr>
            <a:spLocks noChangeArrowheads="1"/>
          </p:cNvSpPr>
          <p:nvPr/>
        </p:nvSpPr>
        <p:spPr bwMode="auto">
          <a:xfrm>
            <a:off x="1741488" y="4978400"/>
            <a:ext cx="90487" cy="90488"/>
          </a:xfrm>
          <a:prstGeom prst="ellipse">
            <a:avLst/>
          </a:prstGeom>
          <a:solidFill>
            <a:schemeClr val="tx1"/>
          </a:solidFill>
          <a:ln w="19050">
            <a:solidFill>
              <a:srgbClr val="FFCC00"/>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799" name="Oval 63"/>
          <p:cNvSpPr>
            <a:spLocks noChangeArrowheads="1"/>
          </p:cNvSpPr>
          <p:nvPr/>
        </p:nvSpPr>
        <p:spPr bwMode="auto">
          <a:xfrm>
            <a:off x="1258888" y="4979988"/>
            <a:ext cx="90487" cy="90487"/>
          </a:xfrm>
          <a:prstGeom prst="ellipse">
            <a:avLst/>
          </a:prstGeom>
          <a:solidFill>
            <a:schemeClr val="tx1"/>
          </a:solidFill>
          <a:ln w="19050">
            <a:solidFill>
              <a:srgbClr val="FFCC00"/>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0" name="Oval 64"/>
          <p:cNvSpPr>
            <a:spLocks noChangeArrowheads="1"/>
          </p:cNvSpPr>
          <p:nvPr/>
        </p:nvSpPr>
        <p:spPr bwMode="auto">
          <a:xfrm>
            <a:off x="1054100" y="5084763"/>
            <a:ext cx="90488" cy="90487"/>
          </a:xfrm>
          <a:prstGeom prst="ellipse">
            <a:avLst/>
          </a:prstGeom>
          <a:solidFill>
            <a:schemeClr val="tx1"/>
          </a:solidFill>
          <a:ln w="19050">
            <a:solidFill>
              <a:srgbClr val="FFCC00"/>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1" name="AutoShape 65"/>
          <p:cNvSpPr>
            <a:spLocks noChangeArrowheads="1"/>
          </p:cNvSpPr>
          <p:nvPr/>
        </p:nvSpPr>
        <p:spPr bwMode="auto">
          <a:xfrm rot="10800000">
            <a:off x="6394450" y="4632325"/>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2" name="AutoShape 66"/>
          <p:cNvSpPr>
            <a:spLocks noChangeArrowheads="1"/>
          </p:cNvSpPr>
          <p:nvPr/>
        </p:nvSpPr>
        <p:spPr bwMode="auto">
          <a:xfrm rot="10800000">
            <a:off x="6005513" y="4625975"/>
            <a:ext cx="106362"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3" name="AutoShape 67"/>
          <p:cNvSpPr>
            <a:spLocks noChangeArrowheads="1"/>
          </p:cNvSpPr>
          <p:nvPr/>
        </p:nvSpPr>
        <p:spPr bwMode="auto">
          <a:xfrm rot="10800000">
            <a:off x="5470525" y="4633913"/>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4" name="AutoShape 68"/>
          <p:cNvSpPr>
            <a:spLocks noChangeArrowheads="1"/>
          </p:cNvSpPr>
          <p:nvPr/>
        </p:nvSpPr>
        <p:spPr bwMode="auto">
          <a:xfrm rot="10800000">
            <a:off x="4940300" y="4691063"/>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5" name="AutoShape 69"/>
          <p:cNvSpPr>
            <a:spLocks noChangeArrowheads="1"/>
          </p:cNvSpPr>
          <p:nvPr/>
        </p:nvSpPr>
        <p:spPr bwMode="auto">
          <a:xfrm rot="10800000">
            <a:off x="4410075" y="4716463"/>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6" name="AutoShape 70"/>
          <p:cNvSpPr>
            <a:spLocks noChangeArrowheads="1"/>
          </p:cNvSpPr>
          <p:nvPr/>
        </p:nvSpPr>
        <p:spPr bwMode="auto">
          <a:xfrm rot="10800000">
            <a:off x="3863975" y="4773613"/>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7" name="AutoShape 71"/>
          <p:cNvSpPr>
            <a:spLocks noChangeArrowheads="1"/>
          </p:cNvSpPr>
          <p:nvPr/>
        </p:nvSpPr>
        <p:spPr bwMode="auto">
          <a:xfrm rot="10800000">
            <a:off x="3333750" y="4830763"/>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8" name="AutoShape 72"/>
          <p:cNvSpPr>
            <a:spLocks noChangeArrowheads="1"/>
          </p:cNvSpPr>
          <p:nvPr/>
        </p:nvSpPr>
        <p:spPr bwMode="auto">
          <a:xfrm rot="10800000">
            <a:off x="2795588" y="4856163"/>
            <a:ext cx="106362"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09" name="AutoShape 73"/>
          <p:cNvSpPr>
            <a:spLocks noChangeArrowheads="1"/>
          </p:cNvSpPr>
          <p:nvPr/>
        </p:nvSpPr>
        <p:spPr bwMode="auto">
          <a:xfrm rot="10800000">
            <a:off x="2249488" y="4929188"/>
            <a:ext cx="106362"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0" name="AutoShape 74"/>
          <p:cNvSpPr>
            <a:spLocks noChangeArrowheads="1"/>
          </p:cNvSpPr>
          <p:nvPr/>
        </p:nvSpPr>
        <p:spPr bwMode="auto">
          <a:xfrm rot="10800000">
            <a:off x="1727200" y="4986338"/>
            <a:ext cx="106363"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1" name="AutoShape 75"/>
          <p:cNvSpPr>
            <a:spLocks noChangeArrowheads="1"/>
          </p:cNvSpPr>
          <p:nvPr/>
        </p:nvSpPr>
        <p:spPr bwMode="auto">
          <a:xfrm rot="10800000">
            <a:off x="1252538" y="4995863"/>
            <a:ext cx="106362" cy="92075"/>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2" name="AutoShape 76"/>
          <p:cNvSpPr>
            <a:spLocks noChangeArrowheads="1"/>
          </p:cNvSpPr>
          <p:nvPr/>
        </p:nvSpPr>
        <p:spPr bwMode="auto">
          <a:xfrm rot="10800000">
            <a:off x="6394450" y="4968875"/>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3" name="AutoShape 77"/>
          <p:cNvSpPr>
            <a:spLocks noChangeArrowheads="1"/>
          </p:cNvSpPr>
          <p:nvPr/>
        </p:nvSpPr>
        <p:spPr bwMode="auto">
          <a:xfrm rot="10800000">
            <a:off x="6022975" y="4978400"/>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4" name="AutoShape 78"/>
          <p:cNvSpPr>
            <a:spLocks noChangeArrowheads="1"/>
          </p:cNvSpPr>
          <p:nvPr/>
        </p:nvSpPr>
        <p:spPr bwMode="auto">
          <a:xfrm rot="10800000">
            <a:off x="5468938" y="4995863"/>
            <a:ext cx="106362"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5" name="AutoShape 79"/>
          <p:cNvSpPr>
            <a:spLocks noChangeArrowheads="1"/>
          </p:cNvSpPr>
          <p:nvPr/>
        </p:nvSpPr>
        <p:spPr bwMode="auto">
          <a:xfrm rot="10800000">
            <a:off x="4941888" y="5008563"/>
            <a:ext cx="106362"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6" name="AutoShape 80"/>
          <p:cNvSpPr>
            <a:spLocks noChangeArrowheads="1"/>
          </p:cNvSpPr>
          <p:nvPr/>
        </p:nvSpPr>
        <p:spPr bwMode="auto">
          <a:xfrm rot="10800000">
            <a:off x="4405313" y="5021263"/>
            <a:ext cx="106362"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7" name="AutoShape 81"/>
          <p:cNvSpPr>
            <a:spLocks noChangeArrowheads="1"/>
          </p:cNvSpPr>
          <p:nvPr/>
        </p:nvSpPr>
        <p:spPr bwMode="auto">
          <a:xfrm rot="10800000">
            <a:off x="3865563" y="5053013"/>
            <a:ext cx="106362"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8" name="AutoShape 82"/>
          <p:cNvSpPr>
            <a:spLocks noChangeArrowheads="1"/>
          </p:cNvSpPr>
          <p:nvPr/>
        </p:nvSpPr>
        <p:spPr bwMode="auto">
          <a:xfrm rot="10800000">
            <a:off x="3346450" y="5051425"/>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19" name="AutoShape 83"/>
          <p:cNvSpPr>
            <a:spLocks noChangeArrowheads="1"/>
          </p:cNvSpPr>
          <p:nvPr/>
        </p:nvSpPr>
        <p:spPr bwMode="auto">
          <a:xfrm rot="10800000">
            <a:off x="2813050" y="5076825"/>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20" name="AutoShape 84"/>
          <p:cNvSpPr>
            <a:spLocks noChangeArrowheads="1"/>
          </p:cNvSpPr>
          <p:nvPr/>
        </p:nvSpPr>
        <p:spPr bwMode="auto">
          <a:xfrm rot="10800000">
            <a:off x="2263775" y="5083175"/>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21" name="AutoShape 85"/>
          <p:cNvSpPr>
            <a:spLocks noChangeArrowheads="1"/>
          </p:cNvSpPr>
          <p:nvPr/>
        </p:nvSpPr>
        <p:spPr bwMode="auto">
          <a:xfrm rot="10800000">
            <a:off x="1730375" y="5089525"/>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22" name="AutoShape 86"/>
          <p:cNvSpPr>
            <a:spLocks noChangeArrowheads="1"/>
          </p:cNvSpPr>
          <p:nvPr/>
        </p:nvSpPr>
        <p:spPr bwMode="auto">
          <a:xfrm rot="10800000">
            <a:off x="1250950" y="5097463"/>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23" name="AutoShape 87"/>
          <p:cNvSpPr>
            <a:spLocks noChangeArrowheads="1"/>
          </p:cNvSpPr>
          <p:nvPr/>
        </p:nvSpPr>
        <p:spPr bwMode="auto">
          <a:xfrm rot="10800000">
            <a:off x="1044575" y="5105400"/>
            <a:ext cx="106363" cy="92075"/>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6824" name="Text Box 88"/>
          <p:cNvSpPr txBox="1">
            <a:spLocks noChangeArrowheads="1"/>
          </p:cNvSpPr>
          <p:nvPr/>
        </p:nvSpPr>
        <p:spPr bwMode="auto">
          <a:xfrm rot="-5400000">
            <a:off x="-941388" y="3546476"/>
            <a:ext cx="30511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latin typeface="Trebuchet MS" charset="0"/>
              </a:rPr>
              <a:t>Cumulative incidence rate (%)</a:t>
            </a:r>
          </a:p>
        </p:txBody>
      </p:sp>
      <p:grpSp>
        <p:nvGrpSpPr>
          <p:cNvPr id="116825" name="Group 89"/>
          <p:cNvGrpSpPr>
            <a:grpSpLocks/>
          </p:cNvGrpSpPr>
          <p:nvPr/>
        </p:nvGrpSpPr>
        <p:grpSpPr bwMode="auto">
          <a:xfrm>
            <a:off x="6535738" y="3335338"/>
            <a:ext cx="2093912" cy="274637"/>
            <a:chOff x="4237" y="2061"/>
            <a:chExt cx="1319" cy="173"/>
          </a:xfrm>
        </p:grpSpPr>
        <p:grpSp>
          <p:nvGrpSpPr>
            <p:cNvPr id="116826" name="Group 90"/>
            <p:cNvGrpSpPr>
              <a:grpSpLocks/>
            </p:cNvGrpSpPr>
            <p:nvPr/>
          </p:nvGrpSpPr>
          <p:grpSpPr bwMode="auto">
            <a:xfrm>
              <a:off x="4237" y="2115"/>
              <a:ext cx="375" cy="57"/>
              <a:chOff x="4237" y="2115"/>
              <a:chExt cx="375" cy="57"/>
            </a:xfrm>
          </p:grpSpPr>
          <p:sp>
            <p:nvSpPr>
              <p:cNvPr id="116827" name="Line 91"/>
              <p:cNvSpPr>
                <a:spLocks noChangeShapeType="1"/>
              </p:cNvSpPr>
              <p:nvPr/>
            </p:nvSpPr>
            <p:spPr bwMode="auto">
              <a:xfrm>
                <a:off x="4237" y="2149"/>
                <a:ext cx="375" cy="0"/>
              </a:xfrm>
              <a:prstGeom prst="line">
                <a:avLst/>
              </a:prstGeom>
              <a:noFill/>
              <a:ln w="1905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828" name="Oval 92"/>
              <p:cNvSpPr>
                <a:spLocks noChangeArrowheads="1"/>
              </p:cNvSpPr>
              <p:nvPr/>
            </p:nvSpPr>
            <p:spPr bwMode="auto">
              <a:xfrm>
                <a:off x="4400" y="2115"/>
                <a:ext cx="57" cy="57"/>
              </a:xfrm>
              <a:prstGeom prst="ellipse">
                <a:avLst/>
              </a:prstGeom>
              <a:solidFill>
                <a:srgbClr val="0099CC"/>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16829" name="Text Box 93"/>
            <p:cNvSpPr txBox="1">
              <a:spLocks noChangeArrowheads="1"/>
            </p:cNvSpPr>
            <p:nvPr/>
          </p:nvSpPr>
          <p:spPr bwMode="auto">
            <a:xfrm>
              <a:off x="4609" y="2061"/>
              <a:ext cx="94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t>Positive for HPV 16</a:t>
              </a:r>
            </a:p>
          </p:txBody>
        </p:sp>
      </p:grpSp>
      <p:grpSp>
        <p:nvGrpSpPr>
          <p:cNvPr id="116830" name="Group 94"/>
          <p:cNvGrpSpPr>
            <a:grpSpLocks/>
          </p:cNvGrpSpPr>
          <p:nvPr/>
        </p:nvGrpSpPr>
        <p:grpSpPr bwMode="auto">
          <a:xfrm>
            <a:off x="6535738" y="3559175"/>
            <a:ext cx="2093912" cy="274638"/>
            <a:chOff x="4237" y="2257"/>
            <a:chExt cx="1319" cy="173"/>
          </a:xfrm>
        </p:grpSpPr>
        <p:sp>
          <p:nvSpPr>
            <p:cNvPr id="116831" name="Text Box 95"/>
            <p:cNvSpPr txBox="1">
              <a:spLocks noChangeArrowheads="1"/>
            </p:cNvSpPr>
            <p:nvPr/>
          </p:nvSpPr>
          <p:spPr bwMode="auto">
            <a:xfrm>
              <a:off x="4609" y="2257"/>
              <a:ext cx="94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t>Positive for HPV 18</a:t>
              </a:r>
            </a:p>
          </p:txBody>
        </p:sp>
        <p:grpSp>
          <p:nvGrpSpPr>
            <p:cNvPr id="116832" name="Group 96"/>
            <p:cNvGrpSpPr>
              <a:grpSpLocks/>
            </p:cNvGrpSpPr>
            <p:nvPr/>
          </p:nvGrpSpPr>
          <p:grpSpPr bwMode="auto">
            <a:xfrm>
              <a:off x="4237" y="2311"/>
              <a:ext cx="375" cy="57"/>
              <a:chOff x="4237" y="2311"/>
              <a:chExt cx="375" cy="57"/>
            </a:xfrm>
          </p:grpSpPr>
          <p:sp>
            <p:nvSpPr>
              <p:cNvPr id="116833" name="Line 97"/>
              <p:cNvSpPr>
                <a:spLocks noChangeShapeType="1"/>
              </p:cNvSpPr>
              <p:nvPr/>
            </p:nvSpPr>
            <p:spPr bwMode="auto">
              <a:xfrm>
                <a:off x="4237" y="2345"/>
                <a:ext cx="375" cy="0"/>
              </a:xfrm>
              <a:prstGeom prst="line">
                <a:avLst/>
              </a:prstGeom>
              <a:noFill/>
              <a:ln w="19050">
                <a:solidFill>
                  <a:srgbClr val="9900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834" name="Oval 98"/>
              <p:cNvSpPr>
                <a:spLocks noChangeArrowheads="1"/>
              </p:cNvSpPr>
              <p:nvPr/>
            </p:nvSpPr>
            <p:spPr bwMode="auto">
              <a:xfrm>
                <a:off x="4399" y="2311"/>
                <a:ext cx="57" cy="57"/>
              </a:xfrm>
              <a:prstGeom prst="ellipse">
                <a:avLst/>
              </a:prstGeom>
              <a:solidFill>
                <a:schemeClr val="tx1"/>
              </a:solidFill>
              <a:ln w="19050">
                <a:solidFill>
                  <a:srgbClr val="990033"/>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grpSp>
        <p:nvGrpSpPr>
          <p:cNvPr id="116835" name="Group 99"/>
          <p:cNvGrpSpPr>
            <a:grpSpLocks/>
          </p:cNvGrpSpPr>
          <p:nvPr/>
        </p:nvGrpSpPr>
        <p:grpSpPr bwMode="auto">
          <a:xfrm>
            <a:off x="6535738" y="3814763"/>
            <a:ext cx="2608262" cy="457200"/>
            <a:chOff x="4237" y="2417"/>
            <a:chExt cx="1643" cy="288"/>
          </a:xfrm>
        </p:grpSpPr>
        <p:sp>
          <p:nvSpPr>
            <p:cNvPr id="116836" name="Text Box 100"/>
            <p:cNvSpPr txBox="1">
              <a:spLocks noChangeArrowheads="1"/>
            </p:cNvSpPr>
            <p:nvPr/>
          </p:nvSpPr>
          <p:spPr bwMode="auto">
            <a:xfrm>
              <a:off x="4609" y="2417"/>
              <a:ext cx="127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t>Positive for non-HPV 16/18</a:t>
              </a:r>
              <a:br>
                <a:rPr lang="en-US" sz="1200"/>
              </a:br>
              <a:r>
                <a:rPr lang="en-US" sz="1200"/>
                <a:t>oncogenic types in HC2</a:t>
              </a:r>
            </a:p>
          </p:txBody>
        </p:sp>
        <p:grpSp>
          <p:nvGrpSpPr>
            <p:cNvPr id="116837" name="Group 101"/>
            <p:cNvGrpSpPr>
              <a:grpSpLocks/>
            </p:cNvGrpSpPr>
            <p:nvPr/>
          </p:nvGrpSpPr>
          <p:grpSpPr bwMode="auto">
            <a:xfrm>
              <a:off x="4237" y="2484"/>
              <a:ext cx="375" cy="58"/>
              <a:chOff x="4237" y="2484"/>
              <a:chExt cx="375" cy="58"/>
            </a:xfrm>
          </p:grpSpPr>
          <p:sp>
            <p:nvSpPr>
              <p:cNvPr id="116838" name="Line 102"/>
              <p:cNvSpPr>
                <a:spLocks noChangeShapeType="1"/>
              </p:cNvSpPr>
              <p:nvPr/>
            </p:nvSpPr>
            <p:spPr bwMode="auto">
              <a:xfrm>
                <a:off x="4237" y="2505"/>
                <a:ext cx="375" cy="0"/>
              </a:xfrm>
              <a:prstGeom prst="line">
                <a:avLst/>
              </a:prstGeom>
              <a:noFill/>
              <a:ln w="190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839" name="AutoShape 103"/>
              <p:cNvSpPr>
                <a:spLocks noChangeArrowheads="1"/>
              </p:cNvSpPr>
              <p:nvPr/>
            </p:nvSpPr>
            <p:spPr bwMode="auto">
              <a:xfrm rot="10800000">
                <a:off x="4395" y="2484"/>
                <a:ext cx="67" cy="58"/>
              </a:xfrm>
              <a:prstGeom prst="triangle">
                <a:avLst>
                  <a:gd name="adj" fmla="val 50000"/>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grpSp>
        <p:nvGrpSpPr>
          <p:cNvPr id="116840" name="Group 104"/>
          <p:cNvGrpSpPr>
            <a:grpSpLocks/>
          </p:cNvGrpSpPr>
          <p:nvPr/>
        </p:nvGrpSpPr>
        <p:grpSpPr bwMode="auto">
          <a:xfrm>
            <a:off x="6535738" y="4216400"/>
            <a:ext cx="2471737" cy="274638"/>
            <a:chOff x="4237" y="2592"/>
            <a:chExt cx="1557" cy="173"/>
          </a:xfrm>
        </p:grpSpPr>
        <p:sp>
          <p:nvSpPr>
            <p:cNvPr id="116841" name="Text Box 105"/>
            <p:cNvSpPr txBox="1">
              <a:spLocks noChangeArrowheads="1"/>
            </p:cNvSpPr>
            <p:nvPr/>
          </p:nvSpPr>
          <p:spPr bwMode="auto">
            <a:xfrm>
              <a:off x="4609" y="2592"/>
              <a:ext cx="1185"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a:t>Oncogenic HPV negative</a:t>
              </a:r>
            </a:p>
          </p:txBody>
        </p:sp>
        <p:grpSp>
          <p:nvGrpSpPr>
            <p:cNvPr id="116842" name="Group 106"/>
            <p:cNvGrpSpPr>
              <a:grpSpLocks/>
            </p:cNvGrpSpPr>
            <p:nvPr/>
          </p:nvGrpSpPr>
          <p:grpSpPr bwMode="auto">
            <a:xfrm>
              <a:off x="4237" y="2654"/>
              <a:ext cx="375" cy="58"/>
              <a:chOff x="4237" y="2654"/>
              <a:chExt cx="375" cy="58"/>
            </a:xfrm>
          </p:grpSpPr>
          <p:sp>
            <p:nvSpPr>
              <p:cNvPr id="116843" name="Line 107"/>
              <p:cNvSpPr>
                <a:spLocks noChangeShapeType="1"/>
              </p:cNvSpPr>
              <p:nvPr/>
            </p:nvSpPr>
            <p:spPr bwMode="auto">
              <a:xfrm>
                <a:off x="4237" y="2680"/>
                <a:ext cx="375" cy="0"/>
              </a:xfrm>
              <a:prstGeom prst="line">
                <a:avLst/>
              </a:prstGeom>
              <a:noFill/>
              <a:ln w="19050">
                <a:solidFill>
                  <a:srgbClr val="B8005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16844" name="AutoShape 108"/>
              <p:cNvSpPr>
                <a:spLocks noChangeArrowheads="1"/>
              </p:cNvSpPr>
              <p:nvPr/>
            </p:nvSpPr>
            <p:spPr bwMode="auto">
              <a:xfrm rot="10800000">
                <a:off x="4395" y="2654"/>
                <a:ext cx="67" cy="58"/>
              </a:xfrm>
              <a:prstGeom prst="triangle">
                <a:avLst>
                  <a:gd name="adj" fmla="val 50000"/>
                </a:avLst>
              </a:prstGeom>
              <a:solidFill>
                <a:schemeClr val="tx1"/>
              </a:solidFill>
              <a:ln w="19050">
                <a:solidFill>
                  <a:srgbClr val="B8005C"/>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2346354761"/>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ChangeArrowheads="1"/>
          </p:cNvSpPr>
          <p:nvPr/>
        </p:nvSpPr>
        <p:spPr bwMode="auto">
          <a:xfrm rot="16200000" flipH="1">
            <a:off x="6152357" y="3866356"/>
            <a:ext cx="5732462" cy="250825"/>
          </a:xfrm>
          <a:prstGeom prst="rect">
            <a:avLst/>
          </a:prstGeom>
          <a:noFill/>
          <a:ln>
            <a:noFill/>
          </a:ln>
          <a:effectLst/>
          <a:extLst>
            <a:ext uri="{909E8E84-426E-40DD-AFC4-6F175D3DCCD1}">
              <a14:hiddenFill xmlns:a14="http://schemas.microsoft.com/office/drawing/2010/main">
                <a:gradFill rotWithShape="1">
                  <a:gsLst>
                    <a:gs pos="0">
                      <a:srgbClr val="FFDBCD"/>
                    </a:gs>
                    <a:gs pos="100000">
                      <a:srgbClr val="FE9C75"/>
                    </a:gs>
                  </a:gsLst>
                  <a:lin ang="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17996" tIns="10798" rIns="17996" bIns="10798" anchor="ctr"/>
          <a:lstStyle/>
          <a:p>
            <a:pPr algn="r" eaLnBrk="0" hangingPunct="0"/>
            <a:r>
              <a:rPr lang="en-US" sz="900">
                <a:latin typeface="Century Gothic" charset="0"/>
              </a:rPr>
              <a:t>Vaccine, Vol xx Supplement x, 2008. © 2006 Elsevier Limited. All rights reserved. </a:t>
            </a:r>
            <a:r>
              <a:rPr lang="en-US" sz="900" b="1">
                <a:latin typeface="Century Gothic" charset="0"/>
              </a:rPr>
              <a:t>Chapter 03. Figure 4 </a:t>
            </a:r>
            <a:endParaRPr lang="en-US" sz="900">
              <a:latin typeface="Century Gothic" charset="0"/>
            </a:endParaRPr>
          </a:p>
        </p:txBody>
      </p:sp>
      <p:sp>
        <p:nvSpPr>
          <p:cNvPr id="33797" name="Rectangle 5"/>
          <p:cNvSpPr>
            <a:spLocks noChangeArrowheads="1"/>
          </p:cNvSpPr>
          <p:nvPr/>
        </p:nvSpPr>
        <p:spPr bwMode="auto">
          <a:xfrm>
            <a:off x="0" y="107950"/>
            <a:ext cx="7905750" cy="839788"/>
          </a:xfrm>
          <a:prstGeom prst="rect">
            <a:avLst/>
          </a:prstGeom>
          <a:noFill/>
          <a:ln>
            <a:noFill/>
          </a:ln>
          <a:effectLst>
            <a:outerShdw blurRad="63500" dist="17961" dir="2700000" algn="ctr" rotWithShape="0">
              <a:schemeClr val="bg1">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7996" tIns="45712" rIns="17996" bIns="45712" anchor="ctr"/>
          <a:lstStyle/>
          <a:p>
            <a:pPr algn="ctr">
              <a:lnSpc>
                <a:spcPct val="115000"/>
              </a:lnSpc>
            </a:pPr>
            <a:r>
              <a:rPr lang="en-US" sz="2700" b="1" dirty="0" smtClean="0">
                <a:latin typeface="Century Gothic" charset="0"/>
              </a:rPr>
              <a:t>POTENTIAL </a:t>
            </a:r>
            <a:r>
              <a:rPr lang="en-US" sz="2700" b="1" dirty="0">
                <a:latin typeface="Century Gothic" charset="0"/>
              </a:rPr>
              <a:t>FUTURE SCREENING ALGORITHM</a:t>
            </a:r>
          </a:p>
        </p:txBody>
      </p:sp>
      <p:sp>
        <p:nvSpPr>
          <p:cNvPr id="33798" name="Rectangle 6"/>
          <p:cNvSpPr>
            <a:spLocks noChangeArrowheads="1"/>
          </p:cNvSpPr>
          <p:nvPr/>
        </p:nvSpPr>
        <p:spPr bwMode="auto">
          <a:xfrm>
            <a:off x="0" y="1022350"/>
            <a:ext cx="896461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23" tIns="45712" rIns="91423" bIns="45712" anchor="ctr">
            <a:spAutoFit/>
          </a:bodyPr>
          <a:lstStyle/>
          <a:p>
            <a:pPr algn="ctr"/>
            <a:r>
              <a:rPr lang="en-US" sz="1400" b="1" i="1">
                <a:solidFill>
                  <a:srgbClr val="260B00"/>
                </a:solidFill>
                <a:latin typeface="Century Gothic" charset="0"/>
              </a:rPr>
              <a:t>Use of HPV TESTING as the primary screening test and of CYTOLOGY and HPV TYPING to triage HPV positive women to eliminate a ‘short follow up’ group. Triage with P16 AND MRNA may also be useful, but this is less well established</a:t>
            </a:r>
            <a:endParaRPr lang="es-ES" sz="1400" b="1" i="1">
              <a:solidFill>
                <a:srgbClr val="260B00"/>
              </a:solidFill>
              <a:latin typeface="Century Gothic" charset="0"/>
            </a:endParaRPr>
          </a:p>
        </p:txBody>
      </p:sp>
      <p:sp>
        <p:nvSpPr>
          <p:cNvPr id="33799" name="Rectangle 7"/>
          <p:cNvSpPr>
            <a:spLocks noChangeAspect="1" noChangeArrowheads="1"/>
          </p:cNvSpPr>
          <p:nvPr/>
        </p:nvSpPr>
        <p:spPr bwMode="auto">
          <a:xfrm>
            <a:off x="2724150" y="1838325"/>
            <a:ext cx="2876550" cy="601663"/>
          </a:xfrm>
          <a:prstGeom prst="rect">
            <a:avLst/>
          </a:prstGeom>
          <a:solidFill>
            <a:srgbClr val="333399">
              <a:alpha val="50000"/>
            </a:srgbClr>
          </a:solidFill>
          <a:ln w="9525">
            <a:solidFill>
              <a:srgbClr val="333333"/>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algn="ctr"/>
            <a:r>
              <a:rPr lang="en-US" sz="1600" b="1" dirty="0">
                <a:latin typeface="Century Gothic" charset="0"/>
              </a:rPr>
              <a:t>WOMEN AGED 35 - 64 YEARS</a:t>
            </a:r>
          </a:p>
          <a:p>
            <a:pPr algn="ctr"/>
            <a:r>
              <a:rPr lang="en-US" sz="1600" b="1" dirty="0">
                <a:latin typeface="Century Gothic" charset="0"/>
              </a:rPr>
              <a:t>HPV TEST</a:t>
            </a:r>
          </a:p>
        </p:txBody>
      </p:sp>
      <p:sp>
        <p:nvSpPr>
          <p:cNvPr id="33800" name="Rectangle 8"/>
          <p:cNvSpPr>
            <a:spLocks noChangeAspect="1" noChangeArrowheads="1"/>
          </p:cNvSpPr>
          <p:nvPr/>
        </p:nvSpPr>
        <p:spPr bwMode="auto">
          <a:xfrm>
            <a:off x="1549400" y="2602366"/>
            <a:ext cx="9112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latin typeface="Century Gothic" charset="0"/>
              </a:rPr>
              <a:t>Negative</a:t>
            </a:r>
          </a:p>
        </p:txBody>
      </p:sp>
      <p:sp>
        <p:nvSpPr>
          <p:cNvPr id="33801" name="Line 9"/>
          <p:cNvSpPr>
            <a:spLocks noChangeAspect="1" noChangeShapeType="1"/>
          </p:cNvSpPr>
          <p:nvPr/>
        </p:nvSpPr>
        <p:spPr bwMode="auto">
          <a:xfrm flipH="1">
            <a:off x="1809750" y="2481263"/>
            <a:ext cx="2286000" cy="655637"/>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2" name="Line 10"/>
          <p:cNvSpPr>
            <a:spLocks noChangeAspect="1" noChangeShapeType="1"/>
          </p:cNvSpPr>
          <p:nvPr/>
        </p:nvSpPr>
        <p:spPr bwMode="auto">
          <a:xfrm>
            <a:off x="4187825" y="2479675"/>
            <a:ext cx="2311400" cy="677863"/>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03" name="Rectangle 11"/>
          <p:cNvSpPr>
            <a:spLocks noChangeAspect="1" noChangeArrowheads="1"/>
          </p:cNvSpPr>
          <p:nvPr/>
        </p:nvSpPr>
        <p:spPr bwMode="auto">
          <a:xfrm>
            <a:off x="5965825" y="2622550"/>
            <a:ext cx="7286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latin typeface="Century Gothic" charset="0"/>
              </a:rPr>
              <a:t>Positive</a:t>
            </a:r>
          </a:p>
        </p:txBody>
      </p:sp>
      <p:sp>
        <p:nvSpPr>
          <p:cNvPr id="33804" name="Rectangle 12"/>
          <p:cNvSpPr>
            <a:spLocks noChangeAspect="1" noChangeArrowheads="1"/>
          </p:cNvSpPr>
          <p:nvPr/>
        </p:nvSpPr>
        <p:spPr bwMode="auto">
          <a:xfrm>
            <a:off x="4924199" y="4038338"/>
            <a:ext cx="1646237" cy="20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85000"/>
              </a:lnSpc>
            </a:pPr>
            <a:r>
              <a:rPr lang="en-US" sz="1600" dirty="0" smtClean="0">
                <a:latin typeface="Century Gothic" charset="0"/>
              </a:rPr>
              <a:t>&lt;/= LSIL</a:t>
            </a:r>
            <a:endParaRPr lang="en-US" sz="1600" dirty="0">
              <a:latin typeface="Century Gothic" charset="0"/>
            </a:endParaRPr>
          </a:p>
        </p:txBody>
      </p:sp>
      <p:sp>
        <p:nvSpPr>
          <p:cNvPr id="33805" name="Rectangle 13"/>
          <p:cNvSpPr>
            <a:spLocks noChangeAspect="1" noChangeArrowheads="1"/>
          </p:cNvSpPr>
          <p:nvPr/>
        </p:nvSpPr>
        <p:spPr bwMode="auto">
          <a:xfrm>
            <a:off x="7446963" y="3983038"/>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dirty="0">
                <a:effectLst>
                  <a:outerShdw blurRad="38100" dist="38100" dir="2700000" algn="tl">
                    <a:srgbClr val="DDDDDD"/>
                  </a:outerShdw>
                </a:effectLst>
                <a:latin typeface="Century Gothic" charset="0"/>
                <a:cs typeface="Times New Roman" charset="0"/>
              </a:rPr>
              <a:t>&gt;</a:t>
            </a:r>
            <a:r>
              <a:rPr lang="en-US" sz="1600" dirty="0" smtClean="0">
                <a:effectLst>
                  <a:outerShdw blurRad="38100" dist="38100" dir="2700000" algn="tl">
                    <a:srgbClr val="DDDDDD"/>
                  </a:outerShdw>
                </a:effectLst>
                <a:latin typeface="Century Gothic" charset="0"/>
                <a:cs typeface="Times New Roman" charset="0"/>
              </a:rPr>
              <a:t> </a:t>
            </a:r>
            <a:r>
              <a:rPr lang="en-US" sz="1600" dirty="0" smtClean="0">
                <a:latin typeface="Century Gothic" charset="0"/>
                <a:ea typeface="Times New Roman" charset="0"/>
                <a:cs typeface="Times New Roman" charset="0"/>
              </a:rPr>
              <a:t>LSIL</a:t>
            </a:r>
            <a:endParaRPr lang="en-US" sz="1600" dirty="0">
              <a:latin typeface="Century Gothic" charset="0"/>
              <a:ea typeface="Times New Roman" charset="0"/>
              <a:cs typeface="Times New Roman" charset="0"/>
            </a:endParaRPr>
          </a:p>
        </p:txBody>
      </p:sp>
      <p:sp>
        <p:nvSpPr>
          <p:cNvPr id="33806" name="Rectangle 14"/>
          <p:cNvSpPr>
            <a:spLocks noChangeAspect="1" noChangeArrowheads="1"/>
          </p:cNvSpPr>
          <p:nvPr/>
        </p:nvSpPr>
        <p:spPr bwMode="auto">
          <a:xfrm>
            <a:off x="769938" y="5380038"/>
            <a:ext cx="2616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sz="1600" dirty="0">
                <a:latin typeface="Century Gothic" charset="0"/>
              </a:rPr>
              <a:t>Negative</a:t>
            </a:r>
            <a:r>
              <a:rPr lang="en-US" sz="1600" dirty="0">
                <a:solidFill>
                  <a:srgbClr val="5F5F5F"/>
                </a:solidFill>
                <a:latin typeface="Century Gothic" charset="0"/>
              </a:rPr>
              <a:t>    </a:t>
            </a:r>
          </a:p>
        </p:txBody>
      </p:sp>
      <p:sp>
        <p:nvSpPr>
          <p:cNvPr id="33807" name="Rectangle 15"/>
          <p:cNvSpPr>
            <a:spLocks noChangeAspect="1" noChangeArrowheads="1"/>
          </p:cNvSpPr>
          <p:nvPr/>
        </p:nvSpPr>
        <p:spPr bwMode="auto">
          <a:xfrm>
            <a:off x="2308225" y="5532438"/>
            <a:ext cx="5556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sz="1600">
              <a:latin typeface="Century Gothic" charset="0"/>
            </a:endParaRPr>
          </a:p>
          <a:p>
            <a:r>
              <a:rPr lang="en-US" sz="1600">
                <a:latin typeface="Century Gothic" charset="0"/>
              </a:rPr>
              <a:t> </a:t>
            </a:r>
          </a:p>
        </p:txBody>
      </p:sp>
      <p:sp>
        <p:nvSpPr>
          <p:cNvPr id="33808" name="Rectangle 16"/>
          <p:cNvSpPr>
            <a:spLocks noChangeAspect="1" noChangeArrowheads="1"/>
          </p:cNvSpPr>
          <p:nvPr/>
        </p:nvSpPr>
        <p:spPr bwMode="auto">
          <a:xfrm>
            <a:off x="7762875" y="5380038"/>
            <a:ext cx="7286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600" dirty="0">
                <a:latin typeface="Century Gothic" charset="0"/>
              </a:rPr>
              <a:t>Positive</a:t>
            </a:r>
          </a:p>
        </p:txBody>
      </p:sp>
      <p:sp>
        <p:nvSpPr>
          <p:cNvPr id="33809" name="Line 17"/>
          <p:cNvSpPr>
            <a:spLocks noChangeAspect="1" noChangeShapeType="1"/>
          </p:cNvSpPr>
          <p:nvPr/>
        </p:nvSpPr>
        <p:spPr bwMode="auto">
          <a:xfrm flipH="1">
            <a:off x="5405438" y="3784600"/>
            <a:ext cx="1169987" cy="769938"/>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0" name="Line 18"/>
          <p:cNvSpPr>
            <a:spLocks noChangeAspect="1" noChangeShapeType="1"/>
          </p:cNvSpPr>
          <p:nvPr/>
        </p:nvSpPr>
        <p:spPr bwMode="auto">
          <a:xfrm>
            <a:off x="6605588" y="3787775"/>
            <a:ext cx="1181100" cy="762000"/>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1" name="Line 19"/>
          <p:cNvSpPr>
            <a:spLocks noChangeAspect="1" noChangeShapeType="1"/>
          </p:cNvSpPr>
          <p:nvPr/>
        </p:nvSpPr>
        <p:spPr bwMode="auto">
          <a:xfrm flipH="1">
            <a:off x="2005013" y="5153025"/>
            <a:ext cx="2195512" cy="773113"/>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2" name="Line 20"/>
          <p:cNvSpPr>
            <a:spLocks noChangeAspect="1" noChangeShapeType="1"/>
          </p:cNvSpPr>
          <p:nvPr/>
        </p:nvSpPr>
        <p:spPr bwMode="auto">
          <a:xfrm>
            <a:off x="6408738" y="5162550"/>
            <a:ext cx="1881187" cy="776288"/>
          </a:xfrm>
          <a:prstGeom prst="line">
            <a:avLst/>
          </a:prstGeom>
          <a:noFill/>
          <a:ln w="19050">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3" name="AutoShape 21"/>
          <p:cNvSpPr>
            <a:spLocks noChangeArrowheads="1"/>
          </p:cNvSpPr>
          <p:nvPr/>
        </p:nvSpPr>
        <p:spPr bwMode="auto">
          <a:xfrm>
            <a:off x="800100" y="3200400"/>
            <a:ext cx="1819275" cy="530225"/>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en-US" sz="1600" b="1" dirty="0">
                <a:latin typeface="Century Gothic" charset="0"/>
              </a:rPr>
              <a:t>NORMAL </a:t>
            </a:r>
          </a:p>
          <a:p>
            <a:pPr algn="ctr"/>
            <a:r>
              <a:rPr lang="en-US" sz="1600" b="1" dirty="0">
                <a:latin typeface="Century Gothic" charset="0"/>
              </a:rPr>
              <a:t>5 YEAR RECALL</a:t>
            </a:r>
          </a:p>
        </p:txBody>
      </p:sp>
      <p:sp>
        <p:nvSpPr>
          <p:cNvPr id="33814" name="AutoShape 22"/>
          <p:cNvSpPr>
            <a:spLocks noChangeAspect="1" noChangeArrowheads="1"/>
          </p:cNvSpPr>
          <p:nvPr/>
        </p:nvSpPr>
        <p:spPr bwMode="auto">
          <a:xfrm>
            <a:off x="5600700" y="3157538"/>
            <a:ext cx="1957388" cy="573087"/>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US" sz="1600" b="1" dirty="0">
                <a:latin typeface="Century Gothic" charset="0"/>
              </a:rPr>
              <a:t>CYTOLOGY</a:t>
            </a:r>
          </a:p>
        </p:txBody>
      </p:sp>
      <p:sp>
        <p:nvSpPr>
          <p:cNvPr id="33815" name="AutoShape 23"/>
          <p:cNvSpPr>
            <a:spLocks noChangeAspect="1" noChangeArrowheads="1"/>
          </p:cNvSpPr>
          <p:nvPr/>
        </p:nvSpPr>
        <p:spPr bwMode="auto">
          <a:xfrm>
            <a:off x="7019925" y="5940425"/>
            <a:ext cx="1728788" cy="592138"/>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US" sz="1600" b="1" dirty="0">
                <a:latin typeface="Century Gothic" charset="0"/>
              </a:rPr>
              <a:t>COLPOSCOPY</a:t>
            </a:r>
          </a:p>
        </p:txBody>
      </p:sp>
      <p:sp>
        <p:nvSpPr>
          <p:cNvPr id="33816" name="AutoShape 24"/>
          <p:cNvSpPr>
            <a:spLocks noChangeAspect="1" noChangeArrowheads="1"/>
          </p:cNvSpPr>
          <p:nvPr/>
        </p:nvSpPr>
        <p:spPr bwMode="auto">
          <a:xfrm>
            <a:off x="984250" y="5949950"/>
            <a:ext cx="1951038" cy="527050"/>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en-US" sz="1600" b="1">
                <a:solidFill>
                  <a:schemeClr val="bg1"/>
                </a:solidFill>
                <a:latin typeface="Century Gothic" charset="0"/>
              </a:rPr>
              <a:t>3 – 5 YEAR</a:t>
            </a:r>
          </a:p>
          <a:p>
            <a:pPr algn="ctr"/>
            <a:r>
              <a:rPr lang="en-US" sz="1600" b="1">
                <a:solidFill>
                  <a:schemeClr val="bg1"/>
                </a:solidFill>
                <a:latin typeface="Century Gothic" charset="0"/>
              </a:rPr>
              <a:t>RECALL</a:t>
            </a:r>
          </a:p>
        </p:txBody>
      </p:sp>
      <p:sp>
        <p:nvSpPr>
          <p:cNvPr id="33817" name="AutoShape 25"/>
          <p:cNvSpPr>
            <a:spLocks noChangeAspect="1" noChangeArrowheads="1"/>
          </p:cNvSpPr>
          <p:nvPr/>
        </p:nvSpPr>
        <p:spPr bwMode="auto">
          <a:xfrm>
            <a:off x="6659563" y="4532313"/>
            <a:ext cx="2233612" cy="622300"/>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US" sz="1600" b="1" dirty="0">
                <a:latin typeface="Century Gothic" charset="0"/>
              </a:rPr>
              <a:t>COLPOSCOPY</a:t>
            </a:r>
          </a:p>
        </p:txBody>
      </p:sp>
      <p:sp>
        <p:nvSpPr>
          <p:cNvPr id="33818" name="AutoShape 26"/>
          <p:cNvSpPr>
            <a:spLocks noChangeAspect="1" noChangeArrowheads="1"/>
          </p:cNvSpPr>
          <p:nvPr/>
        </p:nvSpPr>
        <p:spPr bwMode="auto">
          <a:xfrm>
            <a:off x="4287838" y="4591050"/>
            <a:ext cx="2060575" cy="574675"/>
          </a:xfrm>
          <a:prstGeom prst="roundRect">
            <a:avLst>
              <a:gd name="adj" fmla="val 16667"/>
            </a:avLst>
          </a:prstGeom>
          <a:solidFill>
            <a:srgbClr val="990033">
              <a:alpha val="50000"/>
            </a:srgbClr>
          </a:solidFill>
          <a:ln w="9525">
            <a:solidFill>
              <a:srgbClr val="333333"/>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r>
              <a:rPr lang="en-US" sz="1600" b="1" dirty="0">
                <a:latin typeface="Century Gothic" charset="0"/>
              </a:rPr>
              <a:t>HPV </a:t>
            </a:r>
            <a:r>
              <a:rPr lang="en-US" sz="1600" b="1" dirty="0" smtClean="0">
                <a:latin typeface="Century Gothic" charset="0"/>
              </a:rPr>
              <a:t>16/18 </a:t>
            </a:r>
            <a:r>
              <a:rPr lang="en-US" sz="1600" b="1" dirty="0">
                <a:latin typeface="Century Gothic" charset="0"/>
              </a:rPr>
              <a:t>Typing</a:t>
            </a:r>
          </a:p>
        </p:txBody>
      </p:sp>
    </p:spTree>
    <p:extLst>
      <p:ext uri="{BB962C8B-B14F-4D97-AF65-F5344CB8AC3E}">
        <p14:creationId xmlns:p14="http://schemas.microsoft.com/office/powerpoint/2010/main" val="35221444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10372"/>
            <a:ext cx="7125113" cy="732785"/>
          </a:xfrm>
        </p:spPr>
        <p:txBody>
          <a:bodyPr/>
          <a:lstStyle/>
          <a:p>
            <a:r>
              <a:rPr lang="en-NZ" dirty="0" smtClean="0"/>
              <a:t>Screening Age….  </a:t>
            </a:r>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64103"/>
            <a:ext cx="5372663" cy="4065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51519" y="5229200"/>
            <a:ext cx="2742299" cy="369332"/>
          </a:xfrm>
          <a:prstGeom prst="rect">
            <a:avLst/>
          </a:prstGeom>
        </p:spPr>
        <p:txBody>
          <a:bodyPr wrap="square">
            <a:spAutoFit/>
          </a:bodyPr>
          <a:lstStyle/>
          <a:p>
            <a:r>
              <a:rPr lang="en-NZ" i="1" dirty="0" smtClean="0">
                <a:solidFill>
                  <a:srgbClr val="FFFFFF"/>
                </a:solidFill>
              </a:rPr>
              <a:t>P Sasieni BMJ 2009</a:t>
            </a:r>
            <a:endParaRPr lang="en-NZ" i="1" dirty="0">
              <a:solidFill>
                <a:srgbClr val="FFFFFF"/>
              </a:solidFill>
            </a:endParaRPr>
          </a:p>
        </p:txBody>
      </p:sp>
      <p:sp>
        <p:nvSpPr>
          <p:cNvPr id="4" name="TextBox 3"/>
          <p:cNvSpPr txBox="1"/>
          <p:nvPr/>
        </p:nvSpPr>
        <p:spPr>
          <a:xfrm>
            <a:off x="5868144" y="1772816"/>
            <a:ext cx="3168352" cy="5078314"/>
          </a:xfrm>
          <a:prstGeom prst="rect">
            <a:avLst/>
          </a:prstGeom>
          <a:noFill/>
        </p:spPr>
        <p:txBody>
          <a:bodyPr wrap="square" rtlCol="0">
            <a:spAutoFit/>
          </a:bodyPr>
          <a:lstStyle/>
          <a:p>
            <a:r>
              <a:rPr lang="en-NZ" sz="2400" dirty="0" smtClean="0"/>
              <a:t>High incidence hpv and  CIN</a:t>
            </a:r>
          </a:p>
          <a:p>
            <a:r>
              <a:rPr lang="en-NZ" sz="2400" dirty="0" smtClean="0"/>
              <a:t>Low risk of cancer</a:t>
            </a:r>
          </a:p>
          <a:p>
            <a:endParaRPr lang="en-NZ" sz="2400" dirty="0"/>
          </a:p>
          <a:p>
            <a:r>
              <a:rPr lang="en-NZ" sz="2400" dirty="0" smtClean="0"/>
              <a:t>Spontaneous regression</a:t>
            </a:r>
          </a:p>
          <a:p>
            <a:endParaRPr lang="en-NZ" sz="2400" dirty="0"/>
          </a:p>
          <a:p>
            <a:r>
              <a:rPr lang="en-NZ" sz="2400" dirty="0" smtClean="0"/>
              <a:t>Impact of HPV vaccination</a:t>
            </a:r>
          </a:p>
          <a:p>
            <a:endParaRPr lang="en-NZ" dirty="0"/>
          </a:p>
          <a:p>
            <a:endParaRPr lang="en-NZ" dirty="0" smtClean="0"/>
          </a:p>
          <a:p>
            <a:endParaRPr lang="en-NZ" dirty="0" smtClean="0"/>
          </a:p>
          <a:p>
            <a:endParaRPr lang="en-NZ" dirty="0"/>
          </a:p>
          <a:p>
            <a:endParaRPr lang="en-NZ" dirty="0" smtClean="0"/>
          </a:p>
          <a:p>
            <a:endParaRPr lang="en-NZ" dirty="0"/>
          </a:p>
        </p:txBody>
      </p:sp>
      <p:sp>
        <p:nvSpPr>
          <p:cNvPr id="7" name="TextBox 6"/>
          <p:cNvSpPr txBox="1"/>
          <p:nvPr/>
        </p:nvSpPr>
        <p:spPr>
          <a:xfrm>
            <a:off x="323528" y="6093296"/>
            <a:ext cx="8568952" cy="830997"/>
          </a:xfrm>
          <a:prstGeom prst="rect">
            <a:avLst/>
          </a:prstGeom>
          <a:noFill/>
        </p:spPr>
        <p:txBody>
          <a:bodyPr wrap="square" rtlCol="0">
            <a:spAutoFit/>
          </a:bodyPr>
          <a:lstStyle/>
          <a:p>
            <a:r>
              <a:rPr lang="en-US" sz="2400" dirty="0" smtClean="0"/>
              <a:t>Odds of developing cancer between screened and unscreened as a function of age</a:t>
            </a:r>
            <a:endParaRPr lang="en-US" sz="2400" dirty="0"/>
          </a:p>
        </p:txBody>
      </p:sp>
    </p:spTree>
    <p:extLst>
      <p:ext uri="{BB962C8B-B14F-4D97-AF65-F5344CB8AC3E}">
        <p14:creationId xmlns:p14="http://schemas.microsoft.com/office/powerpoint/2010/main" val="38990183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NZ" dirty="0" smtClean="0"/>
              <a:t>Later age of onset of screening</a:t>
            </a:r>
            <a:endParaRPr lang="en-NZ" dirty="0"/>
          </a:p>
        </p:txBody>
      </p:sp>
      <p:sp>
        <p:nvSpPr>
          <p:cNvPr id="8" name="Content Placeholder 7"/>
          <p:cNvSpPr>
            <a:spLocks noGrp="1"/>
          </p:cNvSpPr>
          <p:nvPr>
            <p:ph idx="4294967295"/>
          </p:nvPr>
        </p:nvSpPr>
        <p:spPr>
          <a:xfrm>
            <a:off x="971600" y="1412776"/>
            <a:ext cx="7125112" cy="4051437"/>
          </a:xfrm>
          <a:prstGeom prst="rect">
            <a:avLst/>
          </a:prstGeom>
        </p:spPr>
        <p:txBody>
          <a:bodyPr>
            <a:normAutofit/>
          </a:bodyPr>
          <a:lstStyle/>
          <a:p>
            <a:pPr marL="0" indent="0">
              <a:buNone/>
            </a:pPr>
            <a:r>
              <a:rPr lang="en-NZ" sz="2400" dirty="0" smtClean="0"/>
              <a:t>Incidence HPV in young women</a:t>
            </a:r>
          </a:p>
          <a:p>
            <a:endParaRPr lang="en-US" dirty="0"/>
          </a:p>
          <a:p>
            <a:endParaRPr lang="en-NZ" dirty="0"/>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282471206"/>
              </p:ext>
            </p:extLst>
          </p:nvPr>
        </p:nvGraphicFramePr>
        <p:xfrm>
          <a:off x="647975" y="2538614"/>
          <a:ext cx="7585998" cy="1843400"/>
        </p:xfrm>
        <a:graphic>
          <a:graphicData uri="http://schemas.openxmlformats.org/drawingml/2006/table">
            <a:tbl>
              <a:tblPr firstRow="1" bandRow="1">
                <a:tableStyleId>{5C22544A-7EE6-4342-B048-85BDC9FD1C3A}</a:tableStyleId>
              </a:tblPr>
              <a:tblGrid>
                <a:gridCol w="2528666"/>
                <a:gridCol w="2528666"/>
                <a:gridCol w="2528666"/>
              </a:tblGrid>
              <a:tr h="460850">
                <a:tc>
                  <a:txBody>
                    <a:bodyPr/>
                    <a:lstStyle/>
                    <a:p>
                      <a:r>
                        <a:rPr lang="en-US" dirty="0" smtClean="0"/>
                        <a:t>Age</a:t>
                      </a:r>
                      <a:endParaRPr lang="en-NZ" dirty="0"/>
                    </a:p>
                  </a:txBody>
                  <a:tcPr marL="148202" marR="148202"/>
                </a:tc>
                <a:tc>
                  <a:txBody>
                    <a:bodyPr/>
                    <a:lstStyle/>
                    <a:p>
                      <a:r>
                        <a:rPr lang="en-US" dirty="0" err="1" smtClean="0"/>
                        <a:t>HrHPV</a:t>
                      </a:r>
                      <a:r>
                        <a:rPr lang="en-US" baseline="0" dirty="0" smtClean="0"/>
                        <a:t> </a:t>
                      </a:r>
                      <a:r>
                        <a:rPr lang="en-US" baseline="0" dirty="0" err="1" smtClean="0"/>
                        <a:t>Pos</a:t>
                      </a:r>
                      <a:endParaRPr lang="en-NZ" dirty="0"/>
                    </a:p>
                  </a:txBody>
                  <a:tcPr marL="148202" marR="148202"/>
                </a:tc>
                <a:tc>
                  <a:txBody>
                    <a:bodyPr/>
                    <a:lstStyle/>
                    <a:p>
                      <a:r>
                        <a:rPr lang="en-US" dirty="0" err="1" smtClean="0"/>
                        <a:t>Cyto</a:t>
                      </a:r>
                      <a:r>
                        <a:rPr lang="en-US" dirty="0" smtClean="0"/>
                        <a:t> </a:t>
                      </a:r>
                      <a:r>
                        <a:rPr lang="en-US" dirty="0" err="1" smtClean="0"/>
                        <a:t>Pos</a:t>
                      </a:r>
                      <a:endParaRPr lang="en-NZ" dirty="0"/>
                    </a:p>
                  </a:txBody>
                  <a:tcPr marL="148202" marR="148202"/>
                </a:tc>
              </a:tr>
              <a:tr h="460850">
                <a:tc>
                  <a:txBody>
                    <a:bodyPr/>
                    <a:lstStyle/>
                    <a:p>
                      <a:pPr marL="0" indent="0">
                        <a:buFont typeface="Wingdings" pitchFamily="2" charset="2"/>
                        <a:buNone/>
                      </a:pPr>
                      <a:r>
                        <a:rPr lang="en-US" dirty="0" smtClean="0"/>
                        <a:t>&gt; 35</a:t>
                      </a:r>
                      <a:endParaRPr lang="en-NZ" dirty="0"/>
                    </a:p>
                  </a:txBody>
                  <a:tcPr marL="148202" marR="148202"/>
                </a:tc>
                <a:tc>
                  <a:txBody>
                    <a:bodyPr/>
                    <a:lstStyle/>
                    <a:p>
                      <a:r>
                        <a:rPr lang="en-US" dirty="0" smtClean="0"/>
                        <a:t>5.8%</a:t>
                      </a:r>
                      <a:endParaRPr lang="en-NZ" dirty="0"/>
                    </a:p>
                  </a:txBody>
                  <a:tcPr marL="148202" marR="148202"/>
                </a:tc>
                <a:tc>
                  <a:txBody>
                    <a:bodyPr/>
                    <a:lstStyle/>
                    <a:p>
                      <a:r>
                        <a:rPr lang="en-US" dirty="0" smtClean="0"/>
                        <a:t>2.5%</a:t>
                      </a:r>
                      <a:endParaRPr lang="en-NZ" dirty="0"/>
                    </a:p>
                  </a:txBody>
                  <a:tcPr marL="148202" marR="148202"/>
                </a:tc>
              </a:tr>
              <a:tr h="460850">
                <a:tc>
                  <a:txBody>
                    <a:bodyPr/>
                    <a:lstStyle/>
                    <a:p>
                      <a:r>
                        <a:rPr lang="en-US" dirty="0" smtClean="0"/>
                        <a:t>&lt; 35</a:t>
                      </a:r>
                      <a:endParaRPr lang="en-NZ" dirty="0"/>
                    </a:p>
                  </a:txBody>
                  <a:tcPr marL="148202" marR="148202"/>
                </a:tc>
                <a:tc>
                  <a:txBody>
                    <a:bodyPr/>
                    <a:lstStyle/>
                    <a:p>
                      <a:r>
                        <a:rPr lang="en-US" dirty="0" smtClean="0"/>
                        <a:t>13%</a:t>
                      </a:r>
                      <a:endParaRPr lang="en-NZ" dirty="0"/>
                    </a:p>
                  </a:txBody>
                  <a:tcPr marL="148202" marR="148202"/>
                </a:tc>
                <a:tc>
                  <a:txBody>
                    <a:bodyPr/>
                    <a:lstStyle/>
                    <a:p>
                      <a:r>
                        <a:rPr lang="en-US" dirty="0" smtClean="0"/>
                        <a:t>3.6%</a:t>
                      </a:r>
                      <a:endParaRPr lang="en-NZ" dirty="0"/>
                    </a:p>
                  </a:txBody>
                  <a:tcPr marL="148202" marR="148202"/>
                </a:tc>
              </a:tr>
              <a:tr h="460850">
                <a:tc>
                  <a:txBody>
                    <a:bodyPr/>
                    <a:lstStyle/>
                    <a:p>
                      <a:r>
                        <a:rPr lang="en-US" dirty="0" smtClean="0"/>
                        <a:t>&lt; 25</a:t>
                      </a:r>
                      <a:endParaRPr lang="en-NZ" dirty="0"/>
                    </a:p>
                  </a:txBody>
                  <a:tcPr marL="148202" marR="148202"/>
                </a:tc>
                <a:tc>
                  <a:txBody>
                    <a:bodyPr/>
                    <a:lstStyle/>
                    <a:p>
                      <a:r>
                        <a:rPr lang="en-US" dirty="0" smtClean="0"/>
                        <a:t>34 – 47 %</a:t>
                      </a:r>
                      <a:endParaRPr lang="en-NZ" dirty="0"/>
                    </a:p>
                  </a:txBody>
                  <a:tcPr marL="148202" marR="148202"/>
                </a:tc>
                <a:tc>
                  <a:txBody>
                    <a:bodyPr/>
                    <a:lstStyle/>
                    <a:p>
                      <a:endParaRPr lang="en-NZ" dirty="0"/>
                    </a:p>
                  </a:txBody>
                  <a:tcPr marL="148202" marR="148202"/>
                </a:tc>
              </a:tr>
            </a:tbl>
          </a:graphicData>
        </a:graphic>
      </p:graphicFrame>
    </p:spTree>
    <p:extLst>
      <p:ext uri="{BB962C8B-B14F-4D97-AF65-F5344CB8AC3E}">
        <p14:creationId xmlns:p14="http://schemas.microsoft.com/office/powerpoint/2010/main" val="42311393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Self Collection for  the under- and never -screened women</a:t>
            </a:r>
            <a:endParaRPr lang="en-US" dirty="0"/>
          </a:p>
        </p:txBody>
      </p:sp>
      <p:pic>
        <p:nvPicPr>
          <p:cNvPr id="14" name="Content Placeholder 13" descr="selfie craze.jpg"/>
          <p:cNvPicPr>
            <a:picLocks noGrp="1" noChangeAspect="1"/>
          </p:cNvPicPr>
          <p:nvPr>
            <p:ph sz="quarter" idx="13"/>
          </p:nvPr>
        </p:nvPicPr>
        <p:blipFill>
          <a:blip r:embed="rId2">
            <a:extLst>
              <a:ext uri="{28A0092B-C50C-407E-A947-70E740481C1C}">
                <a14:useLocalDpi xmlns:a14="http://schemas.microsoft.com/office/drawing/2010/main" val="0"/>
              </a:ext>
            </a:extLst>
          </a:blip>
          <a:srcRect l="-9040" r="-9040"/>
          <a:stretch>
            <a:fillRect/>
          </a:stretch>
        </p:blipFill>
        <p:spPr>
          <a:xfrm>
            <a:off x="276225" y="1810512"/>
            <a:ext cx="4251960" cy="4321120"/>
          </a:xfrm>
        </p:spPr>
      </p:pic>
      <p:pic>
        <p:nvPicPr>
          <p:cNvPr id="15" name="Content Placeholder 14" descr="mail-300x235.png"/>
          <p:cNvPicPr>
            <a:picLocks noGrp="1" noChangeAspect="1"/>
          </p:cNvPicPr>
          <p:nvPr>
            <p:ph sz="quarter" idx="14"/>
          </p:nvPr>
        </p:nvPicPr>
        <p:blipFill>
          <a:blip r:embed="rId3">
            <a:extLst>
              <a:ext uri="{28A0092B-C50C-407E-A947-70E740481C1C}">
                <a14:useLocalDpi xmlns:a14="http://schemas.microsoft.com/office/drawing/2010/main" val="0"/>
              </a:ext>
            </a:extLst>
          </a:blip>
          <a:srcRect t="-15039" b="-15039"/>
          <a:stretch>
            <a:fillRect/>
          </a:stretch>
        </p:blipFill>
        <p:spPr>
          <a:xfrm>
            <a:off x="4524375" y="1810512"/>
            <a:ext cx="4343399" cy="4425696"/>
          </a:xfrm>
        </p:spPr>
      </p:pic>
      <p:sp>
        <p:nvSpPr>
          <p:cNvPr id="10" name="Text Placeholder 9"/>
          <p:cNvSpPr>
            <a:spLocks noGrp="1"/>
          </p:cNvSpPr>
          <p:nvPr>
            <p:ph type="body" sz="half" idx="2"/>
          </p:nvPr>
        </p:nvSpPr>
        <p:spPr/>
        <p:txBody>
          <a:bodyPr/>
          <a:lstStyle/>
          <a:p>
            <a:endParaRPr lang="en-US"/>
          </a:p>
        </p:txBody>
      </p:sp>
      <p:sp>
        <p:nvSpPr>
          <p:cNvPr id="13" name="Text Placeholder 12"/>
          <p:cNvSpPr>
            <a:spLocks noGrp="1"/>
          </p:cNvSpPr>
          <p:nvPr>
            <p:ph type="body" sz="half" idx="15"/>
          </p:nvPr>
        </p:nvSpPr>
        <p:spPr/>
        <p:txBody>
          <a:bodyPr/>
          <a:lstStyle/>
          <a:p>
            <a:endParaRPr lang="en-US" dirty="0"/>
          </a:p>
        </p:txBody>
      </p:sp>
    </p:spTree>
    <p:extLst>
      <p:ext uri="{BB962C8B-B14F-4D97-AF65-F5344CB8AC3E}">
        <p14:creationId xmlns:p14="http://schemas.microsoft.com/office/powerpoint/2010/main" val="4883163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Content Placeholder 6" descr="self collect HPV.jpg"/>
          <p:cNvPicPr>
            <a:picLocks noGrp="1" noChangeAspect="1"/>
          </p:cNvPicPr>
          <p:nvPr>
            <p:ph sz="quarter" idx="13"/>
          </p:nvPr>
        </p:nvPicPr>
        <p:blipFill>
          <a:blip r:embed="rId2">
            <a:extLst>
              <a:ext uri="{28A0092B-C50C-407E-A947-70E740481C1C}">
                <a14:useLocalDpi xmlns:a14="http://schemas.microsoft.com/office/drawing/2010/main" val="0"/>
              </a:ext>
            </a:extLst>
          </a:blip>
          <a:srcRect l="14026" r="14026"/>
          <a:stretch>
            <a:fillRect/>
          </a:stretch>
        </p:blipFill>
        <p:spPr/>
      </p:pic>
      <p:pic>
        <p:nvPicPr>
          <p:cNvPr id="8" name="Content Placeholder 7" descr="2524Fig_opt.jpeg"/>
          <p:cNvPicPr>
            <a:picLocks noGrp="1" noChangeAspect="1"/>
          </p:cNvPicPr>
          <p:nvPr>
            <p:ph sz="quarter" idx="14"/>
          </p:nvPr>
        </p:nvPicPr>
        <p:blipFill>
          <a:blip r:embed="rId3">
            <a:extLst>
              <a:ext uri="{28A0092B-C50C-407E-A947-70E740481C1C}">
                <a14:useLocalDpi xmlns:a14="http://schemas.microsoft.com/office/drawing/2010/main" val="0"/>
              </a:ext>
            </a:extLst>
          </a:blip>
          <a:srcRect l="578" r="578"/>
          <a:stretch>
            <a:fillRect/>
          </a:stretch>
        </p:blipFill>
        <p:spPr/>
      </p:pic>
      <p:sp>
        <p:nvSpPr>
          <p:cNvPr id="5" name="Text Placeholder 4"/>
          <p:cNvSpPr>
            <a:spLocks noGrp="1"/>
          </p:cNvSpPr>
          <p:nvPr>
            <p:ph type="body" sz="half" idx="2"/>
          </p:nvPr>
        </p:nvSpPr>
        <p:spPr/>
        <p:txBody>
          <a:bodyPr/>
          <a:lstStyle/>
          <a:p>
            <a:endParaRPr lang="en-US"/>
          </a:p>
        </p:txBody>
      </p:sp>
      <p:sp>
        <p:nvSpPr>
          <p:cNvPr id="6" name="Text Placeholder 5"/>
          <p:cNvSpPr>
            <a:spLocks noGrp="1"/>
          </p:cNvSpPr>
          <p:nvPr>
            <p:ph type="body" sz="half" idx="15"/>
          </p:nvPr>
        </p:nvSpPr>
        <p:spPr/>
        <p:txBody>
          <a:bodyPr/>
          <a:lstStyle/>
          <a:p>
            <a:endParaRPr lang="en-US"/>
          </a:p>
        </p:txBody>
      </p:sp>
    </p:spTree>
    <p:extLst>
      <p:ext uri="{BB962C8B-B14F-4D97-AF65-F5344CB8AC3E}">
        <p14:creationId xmlns:p14="http://schemas.microsoft.com/office/powerpoint/2010/main" val="17584222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u="sng" dirty="0" smtClean="0"/>
              <a:t>Primary HPV Screening</a:t>
            </a:r>
            <a:endParaRPr lang="en-AU" u="sng" dirty="0"/>
          </a:p>
        </p:txBody>
      </p:sp>
      <p:sp>
        <p:nvSpPr>
          <p:cNvPr id="3" name="Content Placeholder 2"/>
          <p:cNvSpPr>
            <a:spLocks noGrp="1"/>
          </p:cNvSpPr>
          <p:nvPr>
            <p:ph idx="4294967295"/>
          </p:nvPr>
        </p:nvSpPr>
        <p:spPr>
          <a:xfrm>
            <a:off x="1009443" y="1807361"/>
            <a:ext cx="7125112" cy="4051437"/>
          </a:xfrm>
          <a:prstGeom prst="rect">
            <a:avLst/>
          </a:prstGeom>
        </p:spPr>
        <p:txBody>
          <a:bodyPr>
            <a:noAutofit/>
          </a:bodyPr>
          <a:lstStyle/>
          <a:p>
            <a:pPr marL="0" indent="0">
              <a:buNone/>
            </a:pPr>
            <a:r>
              <a:rPr lang="en-AU" sz="2000" dirty="0" smtClean="0"/>
              <a:t>USA  -  Co-testing  (Cytology and HPV testing)</a:t>
            </a:r>
            <a:br>
              <a:rPr lang="en-AU" sz="2000" dirty="0" smtClean="0"/>
            </a:br>
            <a:r>
              <a:rPr lang="en-AU" sz="2000" dirty="0" smtClean="0"/>
              <a:t>         -  Primary HPV screening with genotyping for </a:t>
            </a:r>
            <a:br>
              <a:rPr lang="en-AU" sz="2000" dirty="0" smtClean="0"/>
            </a:br>
            <a:r>
              <a:rPr lang="en-AU" sz="2000" dirty="0" smtClean="0"/>
              <a:t>             women 25yo and older          </a:t>
            </a:r>
          </a:p>
          <a:p>
            <a:pPr marL="0" indent="0">
              <a:buNone/>
            </a:pPr>
            <a:endParaRPr lang="en-AU" sz="2000" dirty="0" smtClean="0"/>
          </a:p>
          <a:p>
            <a:pPr marL="0" indent="0">
              <a:buNone/>
            </a:pPr>
            <a:r>
              <a:rPr lang="en-AU" sz="2000" u="sng" dirty="0" smtClean="0"/>
              <a:t>Intention to commence in 2016</a:t>
            </a:r>
          </a:p>
          <a:p>
            <a:pPr marL="0" indent="0">
              <a:buNone/>
            </a:pPr>
            <a:r>
              <a:rPr lang="en-AU" sz="2000" dirty="0"/>
              <a:t/>
            </a:r>
            <a:br>
              <a:rPr lang="en-AU" sz="2000" dirty="0"/>
            </a:br>
            <a:r>
              <a:rPr lang="en-AU" sz="2000" dirty="0" smtClean="0"/>
              <a:t>Netherlands   -  HPV testing with reflex LBC from 30</a:t>
            </a:r>
            <a:br>
              <a:rPr lang="en-AU" sz="2000" dirty="0" smtClean="0"/>
            </a:br>
            <a:r>
              <a:rPr lang="en-AU" sz="2000" dirty="0" smtClean="0"/>
              <a:t/>
            </a:r>
            <a:br>
              <a:rPr lang="en-AU" sz="2000" dirty="0" smtClean="0"/>
            </a:br>
            <a:r>
              <a:rPr lang="en-AU" sz="2000" dirty="0" smtClean="0"/>
              <a:t>Australia  -  HPV </a:t>
            </a:r>
            <a:r>
              <a:rPr lang="en-AU" sz="2000" dirty="0"/>
              <a:t>testing with </a:t>
            </a:r>
            <a:r>
              <a:rPr lang="en-AU" sz="2000" dirty="0" smtClean="0"/>
              <a:t>partial genotyping and</a:t>
            </a:r>
            <a:r>
              <a:rPr lang="en-AU" sz="2000" dirty="0"/>
              <a:t> </a:t>
            </a:r>
            <a:r>
              <a:rPr lang="en-AU" sz="2000" dirty="0" smtClean="0"/>
              <a:t> reflex LBC</a:t>
            </a:r>
            <a:endParaRPr lang="en-AU" sz="2000" dirty="0"/>
          </a:p>
        </p:txBody>
      </p:sp>
    </p:spTree>
    <p:extLst>
      <p:ext uri="{BB962C8B-B14F-4D97-AF65-F5344CB8AC3E}">
        <p14:creationId xmlns:p14="http://schemas.microsoft.com/office/powerpoint/2010/main" val="35883713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NZ" dirty="0"/>
          </a:p>
        </p:txBody>
      </p:sp>
      <p:sp>
        <p:nvSpPr>
          <p:cNvPr id="5" name="Content Placeholder 4"/>
          <p:cNvSpPr>
            <a:spLocks noGrp="1"/>
          </p:cNvSpPr>
          <p:nvPr>
            <p:ph idx="4294967295"/>
          </p:nvPr>
        </p:nvSpPr>
        <p:spPr>
          <a:xfrm>
            <a:off x="1009443" y="1807361"/>
            <a:ext cx="7125112" cy="4051437"/>
          </a:xfrm>
          <a:prstGeom prst="rect">
            <a:avLst/>
          </a:prstGeom>
        </p:spPr>
        <p:txBody>
          <a:bodyPr>
            <a:noAutofit/>
          </a:bodyPr>
          <a:lstStyle/>
          <a:p>
            <a:r>
              <a:rPr lang="en-US" sz="2400" dirty="0" smtClean="0"/>
              <a:t>Primary HPV screening more sensitive</a:t>
            </a:r>
          </a:p>
          <a:p>
            <a:r>
              <a:rPr lang="en-US" sz="2400" dirty="0" smtClean="0"/>
              <a:t>Negative HPV test confers greater protection</a:t>
            </a:r>
          </a:p>
          <a:p>
            <a:endParaRPr lang="en-US" sz="2400" dirty="0"/>
          </a:p>
          <a:p>
            <a:r>
              <a:rPr lang="en-US" sz="2400" dirty="0" smtClean="0"/>
              <a:t>Longer screening intervals</a:t>
            </a:r>
          </a:p>
          <a:p>
            <a:r>
              <a:rPr lang="en-US" sz="2400" dirty="0" smtClean="0"/>
              <a:t>Raise screening age</a:t>
            </a:r>
          </a:p>
          <a:p>
            <a:endParaRPr lang="en-US" sz="2400" dirty="0"/>
          </a:p>
          <a:p>
            <a:r>
              <a:rPr lang="en-US" sz="2400" dirty="0" smtClean="0"/>
              <a:t>Need to triage with cytology +/- genotyping</a:t>
            </a:r>
          </a:p>
          <a:p>
            <a:r>
              <a:rPr lang="en-US" sz="2400" dirty="0" smtClean="0"/>
              <a:t>Need to raise vaccination rates to be most effective</a:t>
            </a:r>
            <a:endParaRPr lang="en-NZ" sz="2400" dirty="0"/>
          </a:p>
        </p:txBody>
      </p:sp>
    </p:spTree>
    <p:extLst>
      <p:ext uri="{BB962C8B-B14F-4D97-AF65-F5344CB8AC3E}">
        <p14:creationId xmlns:p14="http://schemas.microsoft.com/office/powerpoint/2010/main" val="36009832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new dawn is rising…….</a:t>
            </a:r>
            <a:endParaRPr lang="en-US" dirty="0"/>
          </a:p>
        </p:txBody>
      </p:sp>
      <p:pic>
        <p:nvPicPr>
          <p:cNvPr id="11" name="Content Placeholder 10"/>
          <p:cNvPicPr>
            <a:picLocks noGrp="1" noChangeAspect="1"/>
          </p:cNvPicPr>
          <p:nvPr>
            <p:ph sz="quarter" idx="13"/>
          </p:nvPr>
        </p:nvPicPr>
        <p:blipFill>
          <a:blip r:embed="rId2"/>
          <a:srcRect l="13980" r="13980"/>
          <a:stretch>
            <a:fillRect/>
          </a:stretch>
        </p:blipFill>
        <p:spPr/>
      </p:pic>
      <p:sp>
        <p:nvSpPr>
          <p:cNvPr id="12" name="Text Placeholder 11"/>
          <p:cNvSpPr>
            <a:spLocks noGrp="1"/>
          </p:cNvSpPr>
          <p:nvPr>
            <p:ph type="body" sz="half" idx="2"/>
          </p:nvPr>
        </p:nvSpPr>
        <p:spPr/>
        <p:txBody>
          <a:bodyPr/>
          <a:lstStyle/>
          <a:p>
            <a:endParaRPr lang="en-US"/>
          </a:p>
        </p:txBody>
      </p:sp>
      <p:sp>
        <p:nvSpPr>
          <p:cNvPr id="14" name="Text Placeholder 13"/>
          <p:cNvSpPr>
            <a:spLocks noGrp="1"/>
          </p:cNvSpPr>
          <p:nvPr>
            <p:ph type="body" sz="half" idx="15"/>
          </p:nvPr>
        </p:nvSpPr>
        <p:spPr/>
        <p:txBody>
          <a:bodyPr/>
          <a:lstStyle/>
          <a:p>
            <a:endParaRPr lang="en-US"/>
          </a:p>
        </p:txBody>
      </p:sp>
      <p:sp>
        <p:nvSpPr>
          <p:cNvPr id="5" name="TextBox 4"/>
          <p:cNvSpPr txBox="1"/>
          <p:nvPr/>
        </p:nvSpPr>
        <p:spPr>
          <a:xfrm>
            <a:off x="949360" y="6362531"/>
            <a:ext cx="6508237" cy="523220"/>
          </a:xfrm>
          <a:prstGeom prst="rect">
            <a:avLst/>
          </a:prstGeom>
          <a:noFill/>
        </p:spPr>
        <p:txBody>
          <a:bodyPr wrap="none" rtlCol="0">
            <a:spAutoFit/>
          </a:bodyPr>
          <a:lstStyle/>
          <a:p>
            <a:r>
              <a:rPr lang="en-US" sz="2800" dirty="0" smtClean="0"/>
              <a:t>The Era of Primary HPV Cervical Screening</a:t>
            </a:r>
            <a:endParaRPr lang="en-US" sz="2800" dirty="0"/>
          </a:p>
        </p:txBody>
      </p:sp>
      <p:pic>
        <p:nvPicPr>
          <p:cNvPr id="17" name="Content Placeholder 16" descr="DSCN0349.JPG"/>
          <p:cNvPicPr>
            <a:picLocks noGrp="1" noChangeAspect="1"/>
          </p:cNvPicPr>
          <p:nvPr>
            <p:ph sz="quarter" idx="14"/>
          </p:nvPr>
        </p:nvPicPr>
        <p:blipFill>
          <a:blip r:embed="rId3">
            <a:extLst>
              <a:ext uri="{28A0092B-C50C-407E-A947-70E740481C1C}">
                <a14:useLocalDpi xmlns:a14="http://schemas.microsoft.com/office/drawing/2010/main" val="0"/>
              </a:ext>
            </a:extLst>
          </a:blip>
          <a:srcRect l="14064" r="14064"/>
          <a:stretch>
            <a:fillRect/>
          </a:stretch>
        </p:blipFill>
        <p:spPr/>
      </p:pic>
    </p:spTree>
    <p:extLst>
      <p:ext uri="{BB962C8B-B14F-4D97-AF65-F5344CB8AC3E}">
        <p14:creationId xmlns:p14="http://schemas.microsoft.com/office/powerpoint/2010/main" val="2109996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a:latin typeface="Verdana" charset="0"/>
              </a:rPr>
              <a:t>Coverage rates by ethnicity</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504950"/>
            <a:ext cx="6248400" cy="515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724204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4000" b="1" dirty="0" smtClean="0">
                <a:solidFill>
                  <a:schemeClr val="accent1">
                    <a:lumMod val="75000"/>
                  </a:schemeClr>
                </a:solidFill>
              </a:rPr>
              <a:t>Ethnic Disparities=WORK REQUIRED!!</a:t>
            </a:r>
            <a:endParaRPr lang="en-NZ" sz="4000" b="1" dirty="0">
              <a:solidFill>
                <a:schemeClr val="accent1">
                  <a:lumMod val="75000"/>
                </a:schemeClr>
              </a:solidFill>
            </a:endParaRPr>
          </a:p>
        </p:txBody>
      </p:sp>
      <p:sp>
        <p:nvSpPr>
          <p:cNvPr id="3" name="Content Placeholder 2"/>
          <p:cNvSpPr>
            <a:spLocks noGrp="1"/>
          </p:cNvSpPr>
          <p:nvPr>
            <p:ph idx="4294967295"/>
          </p:nvPr>
        </p:nvSpPr>
        <p:spPr>
          <a:xfrm>
            <a:off x="457200" y="1882808"/>
            <a:ext cx="8229600" cy="4572000"/>
          </a:xfrm>
          <a:prstGeom prst="rect">
            <a:avLst/>
          </a:prstGeom>
        </p:spPr>
        <p:txBody>
          <a:bodyPr>
            <a:normAutofit/>
          </a:bodyPr>
          <a:lstStyle/>
          <a:p>
            <a:r>
              <a:rPr lang="en-NZ" sz="2400" b="1" dirty="0" smtClean="0">
                <a:solidFill>
                  <a:schemeClr val="tx1">
                    <a:lumMod val="95000"/>
                  </a:schemeClr>
                </a:solidFill>
              </a:rPr>
              <a:t>Participation, retention and follow up of abnormalities</a:t>
            </a:r>
          </a:p>
          <a:p>
            <a:r>
              <a:rPr lang="en-NZ" sz="2400" b="1" dirty="0" smtClean="0">
                <a:solidFill>
                  <a:schemeClr val="tx1">
                    <a:lumMod val="95000"/>
                  </a:schemeClr>
                </a:solidFill>
              </a:rPr>
              <a:t>3 year coverage – Maori, Pacific Island and Asian women &lt;50% compared to European women &gt; 77%</a:t>
            </a:r>
          </a:p>
          <a:p>
            <a:r>
              <a:rPr lang="en-NZ" sz="2400" b="1" dirty="0" smtClean="0">
                <a:solidFill>
                  <a:schemeClr val="tx1">
                    <a:lumMod val="95000"/>
                  </a:schemeClr>
                </a:solidFill>
              </a:rPr>
              <a:t>Adjustment for hysterectomies, coverage goal is 75%</a:t>
            </a:r>
          </a:p>
          <a:p>
            <a:r>
              <a:rPr lang="en-NZ" sz="2400" b="1" dirty="0" smtClean="0">
                <a:solidFill>
                  <a:schemeClr val="tx1">
                    <a:lumMod val="95000"/>
                  </a:schemeClr>
                </a:solidFill>
              </a:rPr>
              <a:t>Incidence and mortality rates in European women is 30% lower</a:t>
            </a:r>
          </a:p>
          <a:p>
            <a:endParaRPr lang="en-NZ" sz="2400" b="1" dirty="0">
              <a:solidFill>
                <a:schemeClr val="tx1">
                  <a:lumMod val="95000"/>
                </a:schemeClr>
              </a:solidFill>
            </a:endParaRPr>
          </a:p>
        </p:txBody>
      </p:sp>
    </p:spTree>
    <p:extLst>
      <p:ext uri="{BB962C8B-B14F-4D97-AF65-F5344CB8AC3E}">
        <p14:creationId xmlns:p14="http://schemas.microsoft.com/office/powerpoint/2010/main" val="2014550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4"/>
          <p:cNvSpPr>
            <a:spLocks noGrp="1" noChangeArrowheads="1"/>
          </p:cNvSpPr>
          <p:nvPr>
            <p:ph type="title"/>
          </p:nvPr>
        </p:nvSpPr>
        <p:spPr/>
        <p:txBody>
          <a:bodyPr/>
          <a:lstStyle/>
          <a:p>
            <a:pPr eaLnBrk="1" hangingPunct="1"/>
            <a:r>
              <a:rPr lang="en-GB">
                <a:latin typeface="Verdana" charset="0"/>
              </a:rPr>
              <a:t>Changes to the Standards 2013</a:t>
            </a:r>
          </a:p>
        </p:txBody>
      </p:sp>
      <p:pic>
        <p:nvPicPr>
          <p:cNvPr id="44034" name="Picture 6"/>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28600" y="2362200"/>
            <a:ext cx="7718425" cy="3505200"/>
          </a:xfrm>
          <a:prstGeom prst="rect">
            <a:avLst/>
          </a:prstGeom>
          <a:noFill/>
        </p:spPr>
      </p:pic>
    </p:spTree>
    <p:extLst>
      <p:ext uri="{BB962C8B-B14F-4D97-AF65-F5344CB8AC3E}">
        <p14:creationId xmlns:p14="http://schemas.microsoft.com/office/powerpoint/2010/main" val="1760737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ChangeArrowheads="1"/>
          </p:cNvSpPr>
          <p:nvPr/>
        </p:nvSpPr>
        <p:spPr bwMode="auto">
          <a:xfrm>
            <a:off x="2286000" y="2690813"/>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NZ"/>
          </a:p>
          <a:p>
            <a:endParaRPr lang="en-NZ"/>
          </a:p>
        </p:txBody>
      </p:sp>
      <p:sp>
        <p:nvSpPr>
          <p:cNvPr id="50178" name="Title 4"/>
          <p:cNvSpPr>
            <a:spLocks noGrp="1"/>
          </p:cNvSpPr>
          <p:nvPr>
            <p:ph type="title"/>
          </p:nvPr>
        </p:nvSpPr>
        <p:spPr>
          <a:xfrm>
            <a:off x="914400" y="228600"/>
            <a:ext cx="7124700" cy="923925"/>
          </a:xfrm>
        </p:spPr>
        <p:txBody>
          <a:bodyPr/>
          <a:lstStyle/>
          <a:p>
            <a:pPr eaLnBrk="1" hangingPunct="1"/>
            <a:r>
              <a:rPr lang="en-US">
                <a:latin typeface="Verdana" charset="0"/>
              </a:rPr>
              <a:t>Future direction of NCSP</a:t>
            </a:r>
            <a:endParaRPr lang="en-NZ">
              <a:latin typeface="Verdana" charset="0"/>
            </a:endParaRPr>
          </a:p>
        </p:txBody>
      </p:sp>
      <p:sp>
        <p:nvSpPr>
          <p:cNvPr id="50179" name="Content Placeholder 6"/>
          <p:cNvSpPr>
            <a:spLocks noGrp="1"/>
          </p:cNvSpPr>
          <p:nvPr>
            <p:ph idx="4294967295"/>
          </p:nvPr>
        </p:nvSpPr>
        <p:spPr>
          <a:xfrm>
            <a:off x="381000" y="1806575"/>
            <a:ext cx="8534400" cy="4052888"/>
          </a:xfrm>
          <a:prstGeom prst="rect">
            <a:avLst/>
          </a:prstGeom>
        </p:spPr>
        <p:txBody>
          <a:bodyPr/>
          <a:lstStyle/>
          <a:p>
            <a:pPr marL="0" indent="0" eaLnBrk="1" hangingPunct="1">
              <a:buFont typeface="Wingdings 2" charset="0"/>
              <a:buNone/>
            </a:pPr>
            <a:r>
              <a:rPr lang="en-NZ" sz="2400">
                <a:latin typeface="Verdana" charset="0"/>
              </a:rPr>
              <a:t>Challenges </a:t>
            </a:r>
          </a:p>
          <a:p>
            <a:pPr marL="0" indent="0" eaLnBrk="1" hangingPunct="1"/>
            <a:r>
              <a:rPr lang="en-NZ" sz="2400">
                <a:latin typeface="Verdana" charset="0"/>
              </a:rPr>
              <a:t>Improve coverage </a:t>
            </a:r>
          </a:p>
          <a:p>
            <a:pPr marL="0" indent="0" eaLnBrk="1" hangingPunct="1"/>
            <a:r>
              <a:rPr lang="en-NZ" sz="2400">
                <a:latin typeface="Verdana" charset="0"/>
              </a:rPr>
              <a:t>Achieve equity in coverage and incidence </a:t>
            </a:r>
          </a:p>
          <a:p>
            <a:pPr marL="0" indent="0" eaLnBrk="1" hangingPunct="1"/>
            <a:r>
              <a:rPr lang="en-NZ" sz="2400">
                <a:latin typeface="Verdana" charset="0"/>
              </a:rPr>
              <a:t>Implement the Parliamentary review report     	recommendations</a:t>
            </a:r>
          </a:p>
          <a:p>
            <a:pPr marL="0" indent="0" eaLnBrk="1" hangingPunct="1">
              <a:buFont typeface="Wingdings 2" charset="0"/>
              <a:buNone/>
            </a:pPr>
            <a:endParaRPr lang="en-NZ" sz="2400">
              <a:latin typeface="Verdana" charset="0"/>
            </a:endParaRPr>
          </a:p>
          <a:p>
            <a:pPr marL="0" indent="0" eaLnBrk="1" hangingPunct="1"/>
            <a:r>
              <a:rPr lang="en-US" sz="2400">
                <a:latin typeface="Verdana" charset="0"/>
              </a:rPr>
              <a:t>Accurate electronic colposcopy data transfer</a:t>
            </a:r>
          </a:p>
          <a:p>
            <a:pPr marL="0" indent="0" eaLnBrk="1" hangingPunct="1"/>
            <a:r>
              <a:rPr lang="en-US" sz="2400">
                <a:latin typeface="Verdana" charset="0"/>
              </a:rPr>
              <a:t>Linkage to immunisation register</a:t>
            </a:r>
          </a:p>
          <a:p>
            <a:pPr marL="0" indent="0" eaLnBrk="1" hangingPunct="1"/>
            <a:r>
              <a:rPr lang="en-US" sz="2400">
                <a:latin typeface="Verdana" charset="0"/>
              </a:rPr>
              <a:t>2015 Audit cycle</a:t>
            </a:r>
            <a:endParaRPr lang="en-NZ" sz="2400">
              <a:latin typeface="Verdana" charset="0"/>
            </a:endParaRPr>
          </a:p>
          <a:p>
            <a:pPr marL="0" indent="0" eaLnBrk="1" hangingPunct="1">
              <a:buFont typeface="Wingdings 2" charset="0"/>
              <a:buNone/>
            </a:pPr>
            <a:endParaRPr lang="en-NZ" sz="2400">
              <a:latin typeface="Verdana" charset="0"/>
            </a:endParaRPr>
          </a:p>
        </p:txBody>
      </p:sp>
    </p:spTree>
    <p:extLst>
      <p:ext uri="{BB962C8B-B14F-4D97-AF65-F5344CB8AC3E}">
        <p14:creationId xmlns:p14="http://schemas.microsoft.com/office/powerpoint/2010/main" val="2869701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AU" dirty="0"/>
          </a:p>
        </p:txBody>
      </p:sp>
      <p:pic>
        <p:nvPicPr>
          <p:cNvPr id="1026"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95536" y="188640"/>
            <a:ext cx="8496944"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83568" y="5085184"/>
            <a:ext cx="7776864"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AU" sz="3200" dirty="0"/>
              <a:t>The Sun is setting on the </a:t>
            </a:r>
            <a:r>
              <a:rPr lang="en-AU" sz="3200" dirty="0" smtClean="0"/>
              <a:t>Pap </a:t>
            </a:r>
            <a:r>
              <a:rPr lang="en-AU" sz="3200" dirty="0"/>
              <a:t>Smear </a:t>
            </a:r>
          </a:p>
        </p:txBody>
      </p:sp>
    </p:spTree>
    <p:extLst>
      <p:ext uri="{BB962C8B-B14F-4D97-AF65-F5344CB8AC3E}">
        <p14:creationId xmlns:p14="http://schemas.microsoft.com/office/powerpoint/2010/main" val="181043889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0.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SOHO.thmx</Template>
  <TotalTime>6872</TotalTime>
  <Words>2089</Words>
  <Application>Microsoft Office PowerPoint</Application>
  <PresentationFormat>On-screen Show (4:3)</PresentationFormat>
  <Paragraphs>446</Paragraphs>
  <Slides>49</Slides>
  <Notes>21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52" baseType="lpstr">
      <vt:lpstr>Soho</vt:lpstr>
      <vt:lpstr>Chart</vt:lpstr>
      <vt:lpstr>Worksheet</vt:lpstr>
      <vt:lpstr>NCSP UPDATE  &amp; PRIMARY HPV SCREENING</vt:lpstr>
      <vt:lpstr>PowerPoint Presentation</vt:lpstr>
      <vt:lpstr>Since 2005 cancer rates stable</vt:lpstr>
      <vt:lpstr>Coverage rates by age</vt:lpstr>
      <vt:lpstr>Coverage rates by ethnicity</vt:lpstr>
      <vt:lpstr>Ethnic Disparities=WORK REQUIRED!!</vt:lpstr>
      <vt:lpstr>Changes to the Standards 2013</vt:lpstr>
      <vt:lpstr>Future direction of NCSP</vt:lpstr>
      <vt:lpstr>PowerPoint Presentation</vt:lpstr>
      <vt:lpstr>PowerPoint Presentation</vt:lpstr>
      <vt:lpstr>Natural History of Cervical Carcinogenesis</vt:lpstr>
      <vt:lpstr>Relationship of Age to HPV Prevalence and Incidence of Cervical Cancer</vt:lpstr>
      <vt:lpstr>Prevalence of HPV Types in Cervical Cancer</vt:lpstr>
      <vt:lpstr>HPV is detectable in over 90% of cervical cancers in NZ</vt:lpstr>
      <vt:lpstr>Changing Cervical Screening </vt:lpstr>
      <vt:lpstr>Cytology versus HPV testing</vt:lpstr>
      <vt:lpstr>PowerPoint Presentation</vt:lpstr>
      <vt:lpstr>Introduction of HPV testing</vt:lpstr>
      <vt:lpstr>HPV triage of ASCUS/LSIL</vt:lpstr>
      <vt:lpstr>PowerPoint Presentation</vt:lpstr>
      <vt:lpstr>Post treatment HPV testing</vt:lpstr>
      <vt:lpstr>PowerPoint Presentation</vt:lpstr>
      <vt:lpstr>Test of cure study</vt:lpstr>
      <vt:lpstr>Post Treatment </vt:lpstr>
      <vt:lpstr>Previous Treatment</vt:lpstr>
      <vt:lpstr>Why change now?</vt:lpstr>
      <vt:lpstr>HPV Vaccination</vt:lpstr>
      <vt:lpstr>Confidence in new test with longer screening interval</vt:lpstr>
      <vt:lpstr>PowerPoint Presentation</vt:lpstr>
      <vt:lpstr>Comparison of HPV DNA vs Cytology:       Europe / USA</vt:lpstr>
      <vt:lpstr>Performance characteristics: cytology and HPV testing [meta analysis]</vt:lpstr>
      <vt:lpstr>Cumulative incidence of Cancer in women with negative entry test</vt:lpstr>
      <vt:lpstr>Detection of cancer using HPV vs cytology</vt:lpstr>
      <vt:lpstr>HPV analysis – primary screening</vt:lpstr>
      <vt:lpstr>HPV analysis – primary screening Kitchener et al Eur J Cancer 2011 </vt:lpstr>
      <vt:lpstr>Summary</vt:lpstr>
      <vt:lpstr>PowerPoint Presentation</vt:lpstr>
      <vt:lpstr>So why not just use HPV alone?</vt:lpstr>
      <vt:lpstr>PowerPoint Presentation</vt:lpstr>
      <vt:lpstr>PowerPoint Presentation</vt:lpstr>
      <vt:lpstr>Cumulative Incidence of CIN 3+  in 20,512 Women: 10-year Follow-up</vt:lpstr>
      <vt:lpstr>PowerPoint Presentation</vt:lpstr>
      <vt:lpstr>Screening Age….  </vt:lpstr>
      <vt:lpstr>Later age of onset of screening</vt:lpstr>
      <vt:lpstr>Self Collection for  the under- and never -screened women</vt:lpstr>
      <vt:lpstr>PowerPoint Presentation</vt:lpstr>
      <vt:lpstr>Primary HPV Screening</vt:lpstr>
      <vt:lpstr>Conclusion</vt:lpstr>
      <vt:lpstr>A new dawn is rising…….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NSCP UDATE  &amp; PRIMARY HPV SCREENING</dc:title>
  <dc:creator>Ai Ling Tan</dc:creator>
  <cp:lastModifiedBy>Douglas Barclay (CMDHB)</cp:lastModifiedBy>
  <cp:revision>34</cp:revision>
  <dcterms:created xsi:type="dcterms:W3CDTF">2014-10-04T21:46:14Z</dcterms:created>
  <dcterms:modified xsi:type="dcterms:W3CDTF">2014-10-21T01:09:59Z</dcterms:modified>
</cp:coreProperties>
</file>