
<file path=[Content_Types].xml><?xml version="1.0" encoding="utf-8"?>
<Types xmlns="http://schemas.openxmlformats.org/package/2006/content-types">
  <Override PartName="/ppt/slides/slide18.xml" ContentType="application/vnd.openxmlformats-officedocument.presentationml.slide+xml"/>
  <Override PartName="/ppt/notesSlides/notesSlide4.xml" ContentType="application/vnd.openxmlformats-officedocument.presentationml.notesSlide+xml"/>
  <Default Extension="pict" ContentType="image/pict"/>
  <Override PartName="/ppt/slides/slide9.xml" ContentType="application/vnd.openxmlformats-officedocument.presentationml.slide+xml"/>
  <Override PartName="/ppt/slides/slide14.xml" ContentType="application/vnd.openxmlformats-officedocument.presentationml.slide+xml"/>
  <Override PartName="/ppt/slideLayouts/slideLayout9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s/slide5.xml" ContentType="application/vnd.openxmlformats-officedocument.presentationml.slide+xml"/>
  <Override PartName="/ppt/notesSlides/notesSlide9.xml" ContentType="application/vnd.openxmlformats-officedocument.presentationml.notesSlide+xml"/>
  <Default Extension="rels" ContentType="application/vnd.openxmlformats-package.relationships+xml"/>
  <Override PartName="/ppt/slides/slide10.xml" ContentType="application/vnd.openxmlformats-officedocument.presentationml.slide+xml"/>
  <Override PartName="/ppt/slideLayouts/slideLayout5.xml" ContentType="application/vnd.openxmlformats-officedocument.presentationml.slideLayout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slide26.xml" ContentType="application/vnd.openxmlformats-officedocument.presentationml.slide+xml"/>
  <Override PartName="/ppt/slides/slide34.xml" ContentType="application/vnd.openxmlformats-officedocument.presentationml.slide+xml"/>
  <Default Extension="jpeg" ContentType="image/jpeg"/>
  <Override PartName="/ppt/theme/theme2.xml" ContentType="application/vnd.openxmlformats-officedocument.theme+xml"/>
  <Override PartName="/ppt/slideLayouts/slideLayout1.xml" ContentType="application/vnd.openxmlformats-officedocument.presentationml.slideLayout+xml"/>
  <Override PartName="/ppt/notesSlides/notesSlide12.xml" ContentType="application/vnd.openxmlformats-officedocument.presentationml.notesSlide+xml"/>
  <Override PartName="/ppt/slides/slide22.xml" ContentType="application/vnd.openxmlformats-officedocument.presentationml.slide+xml"/>
  <Override PartName="/ppt/slides/slide30.xml" ContentType="application/vnd.openxmlformats-officedocument.presentationml.slide+xml"/>
  <Override PartName="/docProps/app.xml" ContentType="application/vnd.openxmlformats-officedocument.extended-properties+xml"/>
  <Default Extension="xml" ContentType="application/xml"/>
  <Override PartName="/ppt/slides/slide19.xml" ContentType="application/vnd.openxmlformats-officedocument.presentationml.slide+xml"/>
  <Override PartName="/ppt/notesSlides/notesSlide5.xml" ContentType="application/vnd.openxmlformats-officedocument.presentationml.notesSlide+xml"/>
  <Override PartName="/ppt/tableStyles.xml" ContentType="application/vnd.openxmlformats-officedocument.presentationml.tableStyles+xml"/>
  <Override PartName="/ppt/slides/slide15.xml" ContentType="application/vnd.openxmlformats-officedocument.presentationml.slide+xml"/>
  <Override PartName="/ppt/notesSlides/notesSlide1.xml" ContentType="application/vnd.openxmlformats-officedocument.presentationml.notesSlide+xml"/>
  <Default Extension="doc" ContentType="application/msword"/>
  <Override PartName="/ppt/slides/slide6.xml" ContentType="application/vnd.openxmlformats-officedocument.presentationml.slide+xml"/>
  <Override PartName="/ppt/embeddings/oleObject1.bin" ContentType="application/vnd.openxmlformats-officedocument.oleObject"/>
  <Override PartName="/docProps/core.xml" ContentType="application/vnd.openxmlformats-package.core-properties+xml"/>
  <Override PartName="/ppt/slides/slide11.xml" ContentType="application/vnd.openxmlformats-officedocument.presentationml.slide+xml"/>
  <Override PartName="/ppt/slideLayouts/slideLayout6.xml" ContentType="application/vnd.openxmlformats-officedocument.presentationml.slideLayout+xml"/>
  <Override PartName="/ppt/notesSlides/notesSlide13.xml" ContentType="application/vnd.openxmlformats-officedocument.presentationml.notesSlide+xml"/>
  <Override PartName="/ppt/slides/slide27.xml" ContentType="application/vnd.openxmlformats-officedocument.presentationml.slide+xml"/>
  <Override PartName="/ppt/slides/slide2.xml" ContentType="application/vnd.openxmlformats-officedocument.presentationml.slide+xml"/>
  <Default Extension="png" ContentType="image/png"/>
  <Override PartName="/ppt/slideLayouts/slideLayout2.xml" ContentType="application/vnd.openxmlformats-officedocument.presentationml.slideLayout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notesSlides/notesSlide6.xml" ContentType="application/vnd.openxmlformats-officedocument.presentationml.notesSlide+xml"/>
  <Override PartName="/ppt/slides/slide16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7.xml" ContentType="application/vnd.openxmlformats-officedocument.presentationml.slide+xml"/>
  <Override PartName="/ppt/presentation.xml" ContentType="application/vnd.openxmlformats-officedocument.presentationml.presentation.main+xml"/>
  <Override PartName="/ppt/slides/slide12.xml" ContentType="application/vnd.openxmlformats-officedocument.presentationml.slide+xml"/>
  <Override PartName="/ppt/slideLayouts/slideLayout7.xml" ContentType="application/vnd.openxmlformats-officedocument.presentationml.slideLayout+xml"/>
  <Default Extension="vml" ContentType="application/vnd.openxmlformats-officedocument.vmlDrawing"/>
  <Override PartName="/ppt/slides/slide3.xml" ContentType="application/vnd.openxmlformats-officedocument.presentationml.slide+xml"/>
  <Override PartName="/ppt/slides/slide28.xml" ContentType="application/vnd.openxmlformats-officedocument.presentationml.slide+xml"/>
  <Override PartName="/ppt/notesSlides/notesSlide14.xml" ContentType="application/vnd.openxmlformats-officedocument.presentationml.notesSlide+xml"/>
  <Override PartName="/ppt/slideLayouts/slideLayout3.xml" ContentType="application/vnd.openxmlformats-officedocument.presentationml.slideLayout+xml"/>
  <Override PartName="/ppt/slides/slide24.xml" ContentType="application/vnd.openxmlformats-officedocument.presentationml.slide+xml"/>
  <Override PartName="/ppt/slides/slide32.xml" ContentType="application/vnd.openxmlformats-officedocument.presentationml.slide+xml"/>
  <Override PartName="/ppt/slides/slide20.xml" ContentType="application/vnd.openxmlformats-officedocument.presentationml.slide+xml"/>
  <Override PartName="/ppt/notesSlides/notesSlide7.xml" ContentType="application/vnd.openxmlformats-officedocument.presentationml.notesSlide+xml"/>
  <Override PartName="/ppt/slides/slide17.xml" ContentType="application/vnd.openxmlformats-officedocument.presentationml.slide+xml"/>
  <Override PartName="/ppt/notesSlides/notesSlide3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slides/slide13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4.xml" ContentType="application/vnd.openxmlformats-officedocument.presentationml.slide+xml"/>
  <Override PartName="/ppt/slides/slide29.xml" ContentType="application/vnd.openxmlformats-officedocument.presentationml.slide+xml"/>
  <Default Extension="wmf" ContentType="image/x-wmf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slideLayouts/slideLayout4.xml" ContentType="application/vnd.openxmlformats-officedocument.presentationml.slideLayout+xml"/>
  <Override PartName="/ppt/notesSlides/notesSlide15.xml" ContentType="application/vnd.openxmlformats-officedocument.presentationml.notes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slides/slide21.xml" ContentType="application/vnd.openxmlformats-officedocument.presentationml.slide+xml"/>
  <Default Extension="bin" ContentType="application/vnd.openxmlformats-officedocument.presentationml.printerSettings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 autoCompressPictures="0">
  <p:sldMasterIdLst>
    <p:sldMasterId id="2147483648" r:id="rId1"/>
  </p:sldMasterIdLst>
  <p:notesMasterIdLst>
    <p:notesMasterId r:id="rId36"/>
  </p:notesMasterIdLst>
  <p:sldIdLst>
    <p:sldId id="256" r:id="rId2"/>
    <p:sldId id="309" r:id="rId3"/>
    <p:sldId id="310" r:id="rId4"/>
    <p:sldId id="311" r:id="rId5"/>
    <p:sldId id="322" r:id="rId6"/>
    <p:sldId id="314" r:id="rId7"/>
    <p:sldId id="293" r:id="rId8"/>
    <p:sldId id="298" r:id="rId9"/>
    <p:sldId id="312" r:id="rId10"/>
    <p:sldId id="326" r:id="rId11"/>
    <p:sldId id="313" r:id="rId12"/>
    <p:sldId id="334" r:id="rId13"/>
    <p:sldId id="317" r:id="rId14"/>
    <p:sldId id="325" r:id="rId15"/>
    <p:sldId id="261" r:id="rId16"/>
    <p:sldId id="300" r:id="rId17"/>
    <p:sldId id="259" r:id="rId18"/>
    <p:sldId id="319" r:id="rId19"/>
    <p:sldId id="285" r:id="rId20"/>
    <p:sldId id="264" r:id="rId21"/>
    <p:sldId id="267" r:id="rId22"/>
    <p:sldId id="301" r:id="rId23"/>
    <p:sldId id="330" r:id="rId24"/>
    <p:sldId id="331" r:id="rId25"/>
    <p:sldId id="327" r:id="rId26"/>
    <p:sldId id="292" r:id="rId27"/>
    <p:sldId id="320" r:id="rId28"/>
    <p:sldId id="266" r:id="rId29"/>
    <p:sldId id="269" r:id="rId30"/>
    <p:sldId id="328" r:id="rId31"/>
    <p:sldId id="333" r:id="rId32"/>
    <p:sldId id="321" r:id="rId33"/>
    <p:sldId id="332" r:id="rId34"/>
    <p:sldId id="282" r:id="rId35"/>
  </p:sldIdLst>
  <p:sldSz cx="9144000" cy="6858000" type="screen4x3"/>
  <p:notesSz cx="6858000" cy="9144000"/>
  <p:defaultTextStyle>
    <a:defPPr>
      <a:defRPr lang="en-AU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extLst>
    <p:ext uri="{E76CE94A-603C-4142-B9EB-6D1370010A27}">
      <p14:discardImageEditData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0"/>
    </p:ext>
    <p:ext uri="{D31A062A-798A-4329-ABDD-BBA856620510}">
      <p14:defaultImageDpi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normalViewPr>
    <p:restoredLeft sz="15620"/>
    <p:restoredTop sz="83363" autoAdjust="0"/>
  </p:normalViewPr>
  <p:slideViewPr>
    <p:cSldViewPr snapToObjects="1">
      <p:cViewPr varScale="1">
        <p:scale>
          <a:sx n="99" d="100"/>
          <a:sy n="99" d="100"/>
        </p:scale>
        <p:origin x="-1160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37" Type="http://schemas.openxmlformats.org/officeDocument/2006/relationships/printerSettings" Target="printerSettings/printerSettings1.bin"/><Relationship Id="rId38" Type="http://schemas.openxmlformats.org/officeDocument/2006/relationships/presProps" Target="presProps.xml"/><Relationship Id="rId39" Type="http://schemas.openxmlformats.org/officeDocument/2006/relationships/viewProps" Target="viewProps.xml"/><Relationship Id="rId40" Type="http://schemas.openxmlformats.org/officeDocument/2006/relationships/theme" Target="theme/theme1.xml"/><Relationship Id="rId41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pict"/><Relationship Id="rId2" Type="http://schemas.openxmlformats.org/officeDocument/2006/relationships/image" Target="../media/image11.pict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pict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34FED571-E7D1-4B40-965F-DE10D237025E}" type="datetimeFigureOut">
              <a:rPr lang="en-AU"/>
              <a:pPr>
                <a:defRPr/>
              </a:pPr>
              <a:t>10/22/14</a:t>
            </a:fld>
            <a:endParaRPr lang="en-A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AU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  <a:endParaRPr lang="en-AU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5C070E93-9A7E-4C87-A35D-0BF0F2B35FAE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187796539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8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9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0.xml"/></Relationships>
</file>

<file path=ppt/notesSlides/_rels/notesSlide1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1.xml"/></Relationships>
</file>

<file path=ppt/notesSlides/_rels/notesSlide1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8.xml"/></Relationships>
</file>

<file path=ppt/notesSlides/_rels/notesSlide1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9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7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9635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n-NZ" smtClean="0"/>
              <a:t>15 weeks, 23cm cystadenoma</a:t>
            </a:r>
            <a:endParaRPr lang="en-GB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7890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>
              <a:spcBef>
                <a:spcPct val="0"/>
              </a:spcBef>
            </a:pPr>
            <a:r>
              <a:rPr lang="en-US"/>
              <a:t>3) Endometrioma ö adnexal cystic mass with diffuse, low-level internal echoes and hyperechoic foci in the wall</a:t>
            </a:r>
            <a:endParaRPr lang="en-AU"/>
          </a:p>
        </p:txBody>
      </p:sp>
      <p:sp>
        <p:nvSpPr>
          <p:cNvPr id="36867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/>
          <a:lstStyle/>
          <a:p>
            <a:fld id="{AA7FC52B-57F2-2147-A6EB-AB362BA95A35}" type="slidenum">
              <a:rPr lang="en-AU"/>
              <a:pPr/>
              <a:t>18</a:t>
            </a:fld>
            <a:endParaRPr lang="en-AU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4578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US" smtClean="0"/>
              <a:t>Simple or functional cyst / H</a:t>
            </a:r>
            <a:r>
              <a:rPr lang="en-AU" smtClean="0"/>
              <a:t>aemorrhagic / endometrioma /</a:t>
            </a:r>
          </a:p>
          <a:p>
            <a:pPr>
              <a:spcBef>
                <a:spcPct val="0"/>
              </a:spcBef>
            </a:pPr>
            <a:r>
              <a:rPr lang="en-US" smtClean="0"/>
              <a:t>1) Functional cyst ö smooth, round, anechoic, thin-walled ovarian cyst larger than 2.5 cm</a:t>
            </a:r>
            <a:endParaRPr lang="en-AU" smtClean="0"/>
          </a:p>
          <a:p>
            <a:pPr>
              <a:spcBef>
                <a:spcPct val="0"/>
              </a:spcBef>
            </a:pPr>
            <a:r>
              <a:rPr lang="en-US" smtClean="0"/>
              <a:t>2) Hemorrhagic cyst - homogeneous internal echoes, fishnet appearance, retracting clots and fibrous strands, and fluid-fluid levels</a:t>
            </a:r>
          </a:p>
          <a:p>
            <a:pPr>
              <a:spcBef>
                <a:spcPct val="0"/>
              </a:spcBef>
            </a:pPr>
            <a:r>
              <a:rPr lang="en-US" smtClean="0"/>
              <a:t>3) Endometrioma ö adnexal cystic mass with diffuse, low-level internal echoes and hyperechoic foci in the wall</a:t>
            </a:r>
            <a:endParaRPr lang="en-AU" smtClean="0"/>
          </a:p>
        </p:txBody>
      </p:sp>
      <p:sp>
        <p:nvSpPr>
          <p:cNvPr id="24579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0C8A981E-07E0-4B25-BA92-CCB51ED7AF8A}" type="slidenum">
              <a:rPr lang="en-AU"/>
              <a:pPr fontAlgn="base">
                <a:spcBef>
                  <a:spcPct val="0"/>
                </a:spcBef>
                <a:spcAft>
                  <a:spcPct val="0"/>
                </a:spcAft>
              </a:pPr>
              <a:t>19</a:t>
            </a:fld>
            <a:endParaRPr lang="en-AU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8674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US" smtClean="0"/>
              <a:t>CT of D</a:t>
            </a:r>
            <a:r>
              <a:rPr lang="en-AU" smtClean="0"/>
              <a:t>ermoid / mucinous cystadenoma /</a:t>
            </a:r>
          </a:p>
        </p:txBody>
      </p:sp>
      <p:sp>
        <p:nvSpPr>
          <p:cNvPr id="28675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0FB4B883-9F9B-48D5-9561-BE4C9FD8478C}" type="slidenum">
              <a:rPr lang="en-AU"/>
              <a:pPr fontAlgn="base">
                <a:spcBef>
                  <a:spcPct val="0"/>
                </a:spcBef>
                <a:spcAft>
                  <a:spcPct val="0"/>
                </a:spcAft>
              </a:pPr>
              <a:t>20</a:t>
            </a:fld>
            <a:endParaRPr lang="en-AU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2770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AU" smtClean="0"/>
              <a:t>MRI endometrioma weighted</a:t>
            </a:r>
          </a:p>
        </p:txBody>
      </p:sp>
      <p:sp>
        <p:nvSpPr>
          <p:cNvPr id="32771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C2FBD6E0-4222-49A1-94CE-FBD8A7004B40}" type="slidenum">
              <a:rPr lang="en-AU"/>
              <a:pPr fontAlgn="base">
                <a:spcBef>
                  <a:spcPct val="0"/>
                </a:spcBef>
                <a:spcAft>
                  <a:spcPct val="0"/>
                </a:spcAft>
              </a:pPr>
              <a:t>21</a:t>
            </a:fld>
            <a:endParaRPr lang="en-AU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4818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US" smtClean="0"/>
              <a:t>O</a:t>
            </a:r>
            <a:r>
              <a:rPr lang="en-AU" smtClean="0"/>
              <a:t>varian fibroma , serous cystadenocarcinoma</a:t>
            </a:r>
          </a:p>
        </p:txBody>
      </p:sp>
      <p:sp>
        <p:nvSpPr>
          <p:cNvPr id="34819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D16CC35D-CBC6-4149-AD72-45C856BBE339}" type="slidenum">
              <a:rPr lang="en-AU"/>
              <a:pPr fontAlgn="base">
                <a:spcBef>
                  <a:spcPct val="0"/>
                </a:spcBef>
                <a:spcAft>
                  <a:spcPct val="0"/>
                </a:spcAft>
              </a:pPr>
              <a:t>28</a:t>
            </a:fld>
            <a:endParaRPr lang="en-AU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2227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n-NZ" smtClean="0"/>
              <a:t>Paraovarian cyst</a:t>
            </a:r>
            <a:endParaRPr lang="en-GB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9635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n-NZ" smtClean="0"/>
              <a:t>15 weeks, 23cm cystadenoma</a:t>
            </a:r>
            <a:endParaRPr lang="en-GB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9635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n-NZ" smtClean="0"/>
              <a:t>15 weeks, 23cm cystadenoma</a:t>
            </a:r>
            <a:endParaRPr lang="en-GB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5539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n-NZ" dirty="0" smtClean="0"/>
              <a:t>Pregnant and non pregnant</a:t>
            </a:r>
          </a:p>
          <a:p>
            <a:r>
              <a:rPr lang="en-NZ" dirty="0" smtClean="0"/>
              <a:t>Approx 750 per year in the age range 15 to 45 population of 60m</a:t>
            </a:r>
          </a:p>
          <a:p>
            <a:endParaRPr lang="en-NZ" dirty="0" smtClean="0"/>
          </a:p>
          <a:p>
            <a:r>
              <a:rPr lang="en-NZ" baseline="0" dirty="0" smtClean="0"/>
              <a:t>So 4m in NZ so 1/15 of that approx 50 per year in NZ – </a:t>
            </a:r>
          </a:p>
          <a:p>
            <a:endParaRPr lang="en-NZ" baseline="0" dirty="0" smtClean="0"/>
          </a:p>
          <a:p>
            <a:r>
              <a:rPr lang="en-NZ" baseline="0" dirty="0" smtClean="0"/>
              <a:t>75% sensitivity of u/s and imaging leaves only 1 case where we are not sure?</a:t>
            </a:r>
            <a:endParaRPr lang="en-GB" dirty="0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9635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n-NZ" smtClean="0"/>
              <a:t>15 weeks, 23cm cystadenoma</a:t>
            </a:r>
            <a:endParaRPr lang="en-GB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9635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n-NZ" smtClean="0"/>
              <a:t>15 weeks, 23cm cystadenoma</a:t>
            </a:r>
            <a:endParaRPr lang="en-GB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9635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n-NZ" smtClean="0"/>
              <a:t>15 weeks, 23cm cystadenoma</a:t>
            </a:r>
            <a:endParaRPr lang="en-GB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IOTA group 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 simple rules have recently been externally validated in 1983 women from 19 ultrasound </a:t>
            </a:r>
            <a:r>
              <a:rPr lang="en-US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centres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in 8 countries.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D7F668B-DAB1-4E99-A87F-3540050BC166}" type="slidenum">
              <a:rPr lang="en-AU" smtClean="0"/>
              <a:pPr>
                <a:defRPr/>
              </a:pPr>
              <a:t>16</a:t>
            </a:fld>
            <a:endParaRPr lang="en-A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9458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US" smtClean="0"/>
              <a:t>Cystic teratoma ö tip of iceberg sign, hyperechoic mass with dark acoustic shadow, and heterogeneous tissues</a:t>
            </a:r>
            <a:endParaRPr lang="en-AU" smtClean="0"/>
          </a:p>
        </p:txBody>
      </p:sp>
      <p:sp>
        <p:nvSpPr>
          <p:cNvPr id="19459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1FFC17B0-88BD-40FA-8DFC-6C1754B98D29}" type="slidenum">
              <a:rPr lang="en-AU"/>
              <a:pPr fontAlgn="base">
                <a:spcBef>
                  <a:spcPct val="0"/>
                </a:spcBef>
                <a:spcAft>
                  <a:spcPct val="0"/>
                </a:spcAft>
              </a:pPr>
              <a:t>17</a:t>
            </a:fld>
            <a:endParaRPr lang="en-A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GB" smtClean="0"/>
              <a:t>Click to edit Master title style</a:t>
            </a:r>
            <a:endParaRPr lang="en-A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smtClean="0"/>
              <a:t>Click to edit Master subtitle style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B58DDA-0E45-4873-ADFE-FCEBA30B08E1}" type="datetimeFigureOut">
              <a:rPr lang="en-AU"/>
              <a:pPr>
                <a:defRPr/>
              </a:pPr>
              <a:t>10/22/14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42A24D-1BC2-45DF-B1E7-5A1BC1356DB0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FDD0FD-C001-48BF-8F45-8C6A4E74781A}" type="datetimeFigureOut">
              <a:rPr lang="en-AU"/>
              <a:pPr>
                <a:defRPr/>
              </a:pPr>
              <a:t>10/22/14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129B52-FB59-42B3-8BA5-96588A6EC1E1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GB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7AF9C0-E80F-4D4B-84B7-CA3E64B57D22}" type="datetimeFigureOut">
              <a:rPr lang="en-AU"/>
              <a:pPr>
                <a:defRPr/>
              </a:pPr>
              <a:t>10/22/14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6A873C-5A0D-416C-8101-2AAB65A9B13B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14E39C-BAF6-4A3E-B423-F4AB5B527D85}" type="datetimeFigureOut">
              <a:rPr lang="en-AU"/>
              <a:pPr>
                <a:defRPr/>
              </a:pPr>
              <a:t>10/22/14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839E69-5A6B-4DC4-A5A8-FC35AD1B66CB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GB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6EB043-4683-4D40-9B5B-8C182824F0C9}" type="datetimeFigureOut">
              <a:rPr lang="en-AU"/>
              <a:pPr>
                <a:defRPr/>
              </a:pPr>
              <a:t>10/22/14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02FADF-1E3E-4EB4-9884-C3F8D4CF5F4D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A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AU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F22DF5-BFE5-4347-A883-C757910B84E7}" type="datetimeFigureOut">
              <a:rPr lang="en-AU"/>
              <a:pPr>
                <a:defRPr/>
              </a:pPr>
              <a:t>10/22/14</a:t>
            </a:fld>
            <a:endParaRPr lang="en-A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4E02DE-BAE7-47E7-B143-D550A9C50AA2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A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AU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44A8A7-E67A-49C4-8FAA-AC40B6135CE1}" type="datetimeFigureOut">
              <a:rPr lang="en-AU"/>
              <a:pPr>
                <a:defRPr/>
              </a:pPr>
              <a:t>10/22/14</a:t>
            </a:fld>
            <a:endParaRPr lang="en-A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2EFE63-0749-42DE-8736-61346D0ECD8A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AU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3DF6A8-215E-4D1A-B9FE-6DE98CF48530}" type="datetimeFigureOut">
              <a:rPr lang="en-AU"/>
              <a:pPr>
                <a:defRPr/>
              </a:pPr>
              <a:t>10/22/14</a:t>
            </a:fld>
            <a:endParaRPr lang="en-A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68F490-3B27-462B-8893-9F37A4113A02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113D67-2CE3-416A-A97F-EEBCF670F3CE}" type="datetimeFigureOut">
              <a:rPr lang="en-AU"/>
              <a:pPr>
                <a:defRPr/>
              </a:pPr>
              <a:t>10/22/14</a:t>
            </a:fld>
            <a:endParaRPr lang="en-AU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F68B21-08C2-494B-9BAB-FFEB22EA161B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GB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B80C0F-BA97-4940-8255-A9A1C0138108}" type="datetimeFigureOut">
              <a:rPr lang="en-AU"/>
              <a:pPr>
                <a:defRPr/>
              </a:pPr>
              <a:t>10/22/14</a:t>
            </a:fld>
            <a:endParaRPr lang="en-A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7F8862-70C7-4FCB-AC9E-FA932C0E5525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GB" smtClean="0"/>
              <a:t>Click to edit Master title style</a:t>
            </a:r>
            <a:endParaRPr lang="en-A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AU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2DE390-7181-41F0-92D5-17B26D1C03BA}" type="datetimeFigureOut">
              <a:rPr lang="en-AU"/>
              <a:pPr>
                <a:defRPr/>
              </a:pPr>
              <a:t>10/22/14</a:t>
            </a:fld>
            <a:endParaRPr lang="en-A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185266-87C4-4D9A-993E-62FF13A0707A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3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title style</a:t>
            </a:r>
            <a:endParaRPr lang="en-AU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AU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2BA5BF08-3244-4157-A844-A5316061E25D}" type="datetimeFigureOut">
              <a:rPr lang="en-AU"/>
              <a:pPr>
                <a:defRPr/>
              </a:pPr>
              <a:t>10/22/14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B116500F-03FC-4500-A370-5CA4FEA30F38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defTabSz="457200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defTabSz="457200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AU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4" Type="http://schemas.openxmlformats.org/officeDocument/2006/relationships/oleObject" Target="../embeddings/oleObject1.bin"/><Relationship Id="rId5" Type="http://schemas.openxmlformats.org/officeDocument/2006/relationships/oleObject" Target="../embeddings/Microsoft_Word_97_-_2004_Document1.doc"/><Relationship Id="rId1" Type="http://schemas.openxmlformats.org/officeDocument/2006/relationships/vmlDrawing" Target="../drawings/vmlDrawing1.vml"/><Relationship Id="rId2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4" Type="http://schemas.openxmlformats.org/officeDocument/2006/relationships/oleObject" Target="../embeddings/Microsoft_Word_97_-_2004_Document2.doc"/><Relationship Id="rId1" Type="http://schemas.openxmlformats.org/officeDocument/2006/relationships/vmlDrawing" Target="../drawings/vmlDrawing2.vml"/><Relationship Id="rId2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3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4.jpeg"/><Relationship Id="rId3" Type="http://schemas.openxmlformats.org/officeDocument/2006/relationships/image" Target="../media/image15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8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6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4" Type="http://schemas.openxmlformats.org/officeDocument/2006/relationships/image" Target="../media/image18.jpeg"/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10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4" Type="http://schemas.openxmlformats.org/officeDocument/2006/relationships/image" Target="../media/image20.jpeg"/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1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4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4" Type="http://schemas.openxmlformats.org/officeDocument/2006/relationships/image" Target="../media/image22.jpeg"/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1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4" Type="http://schemas.openxmlformats.org/officeDocument/2006/relationships/image" Target="../media/image24.jpeg"/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1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5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6.jpeg"/><Relationship Id="rId3" Type="http://schemas.openxmlformats.org/officeDocument/2006/relationships/image" Target="../media/image27.jpe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8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4" Type="http://schemas.openxmlformats.org/officeDocument/2006/relationships/image" Target="../media/image30.png"/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14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31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2.jpeg"/><Relationship Id="rId3" Type="http://schemas.openxmlformats.org/officeDocument/2006/relationships/image" Target="../media/image33.jpe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34.jpe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35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.jpeg"/><Relationship Id="rId3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8.wmf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9.jpe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Title 8"/>
          <p:cNvSpPr>
            <a:spLocks noGrp="1"/>
          </p:cNvSpPr>
          <p:nvPr>
            <p:ph type="title"/>
          </p:nvPr>
        </p:nvSpPr>
        <p:spPr>
          <a:xfrm>
            <a:off x="457200" y="762000"/>
            <a:ext cx="8229600" cy="3687763"/>
          </a:xfrm>
        </p:spPr>
        <p:txBody>
          <a:bodyPr/>
          <a:lstStyle/>
          <a:p>
            <a:r>
              <a:rPr lang="en-AU" sz="6600" dirty="0" smtClean="0"/>
              <a:t>Ovarian cysts</a:t>
            </a:r>
            <a:br>
              <a:rPr lang="en-AU" sz="6600" dirty="0" smtClean="0"/>
            </a:br>
            <a:r>
              <a:rPr lang="en-AU" sz="6600" dirty="0" smtClean="0"/>
              <a:t>in </a:t>
            </a:r>
            <a:br>
              <a:rPr lang="en-AU" sz="6600" dirty="0" smtClean="0"/>
            </a:br>
            <a:r>
              <a:rPr lang="en-AU" sz="6600" dirty="0" smtClean="0"/>
              <a:t>Primary Care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Title 8"/>
          <p:cNvSpPr>
            <a:spLocks noGrp="1"/>
          </p:cNvSpPr>
          <p:nvPr>
            <p:ph type="title"/>
          </p:nvPr>
        </p:nvSpPr>
        <p:spPr>
          <a:xfrm>
            <a:off x="457200" y="2781300"/>
            <a:ext cx="8229600" cy="1143000"/>
          </a:xfrm>
        </p:spPr>
        <p:txBody>
          <a:bodyPr/>
          <a:lstStyle/>
          <a:p>
            <a:pPr eaLnBrk="1" hangingPunct="1"/>
            <a:r>
              <a:rPr lang="en-AU" dirty="0" smtClean="0"/>
              <a:t>Asymptomatic </a:t>
            </a:r>
            <a:br>
              <a:rPr lang="en-AU" dirty="0" smtClean="0"/>
            </a:br>
            <a:r>
              <a:rPr lang="en-AU" dirty="0" err="1" smtClean="0"/>
              <a:t>vs</a:t>
            </a:r>
            <a:r>
              <a:rPr lang="en-AU" dirty="0" smtClean="0"/>
              <a:t> </a:t>
            </a:r>
            <a:br>
              <a:rPr lang="en-AU" dirty="0" smtClean="0"/>
            </a:br>
            <a:r>
              <a:rPr lang="en-AU" dirty="0" smtClean="0">
                <a:latin typeface="+mn-lt"/>
              </a:rPr>
              <a:t>Symptomatic</a:t>
            </a:r>
            <a:r>
              <a:rPr lang="en-AU" dirty="0" smtClean="0"/>
              <a:t/>
            </a:r>
            <a:br>
              <a:rPr lang="en-AU" dirty="0" smtClean="0"/>
            </a:br>
            <a:r>
              <a:rPr lang="en-AU" dirty="0" smtClean="0"/>
              <a:t/>
            </a:r>
            <a:br>
              <a:rPr lang="en-AU" dirty="0" smtClean="0"/>
            </a:br>
            <a:r>
              <a:rPr lang="en-AU" dirty="0" smtClean="0"/>
              <a:t/>
            </a:r>
            <a:br>
              <a:rPr lang="en-AU" dirty="0" smtClean="0"/>
            </a:br>
            <a:endParaRPr lang="en-AU" dirty="0"/>
          </a:p>
        </p:txBody>
      </p:sp>
      <p:sp>
        <p:nvSpPr>
          <p:cNvPr id="3" name="TextBox 2"/>
          <p:cNvSpPr txBox="1"/>
          <p:nvPr/>
        </p:nvSpPr>
        <p:spPr>
          <a:xfrm>
            <a:off x="2133600" y="4648200"/>
            <a:ext cx="4812786" cy="10464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AU" dirty="0" smtClean="0"/>
              <a:t/>
            </a:r>
            <a:br>
              <a:rPr lang="en-AU" dirty="0" smtClean="0"/>
            </a:br>
            <a:r>
              <a:rPr lang="en-AU" sz="4400" dirty="0" smtClean="0">
                <a:latin typeface="+mn-lt"/>
              </a:rPr>
              <a:t>Benign </a:t>
            </a:r>
            <a:r>
              <a:rPr lang="en-AU" sz="4400" dirty="0" err="1" smtClean="0">
                <a:latin typeface="+mn-lt"/>
              </a:rPr>
              <a:t>vs</a:t>
            </a:r>
            <a:r>
              <a:rPr lang="en-AU" sz="4400" dirty="0" smtClean="0">
                <a:latin typeface="+mn-lt"/>
              </a:rPr>
              <a:t> Malignant</a:t>
            </a:r>
            <a:endParaRPr lang="en-US" sz="4400" dirty="0"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Title 8"/>
          <p:cNvSpPr>
            <a:spLocks noGrp="1"/>
          </p:cNvSpPr>
          <p:nvPr>
            <p:ph type="title" idx="4294967295"/>
          </p:nvPr>
        </p:nvSpPr>
        <p:spPr>
          <a:xfrm>
            <a:off x="457200" y="228600"/>
            <a:ext cx="8229600" cy="1143000"/>
          </a:xfrm>
        </p:spPr>
        <p:txBody>
          <a:bodyPr/>
          <a:lstStyle/>
          <a:p>
            <a:pPr eaLnBrk="1" hangingPunct="1"/>
            <a:r>
              <a:rPr lang="en-AU" dirty="0" smtClean="0"/>
              <a:t>Asymptomatic ovarian cysts</a:t>
            </a:r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/>
        </p:nvGraphicFramePr>
        <p:xfrm>
          <a:off x="762000" y="1600199"/>
          <a:ext cx="3317216" cy="5060829"/>
        </p:xfrm>
        <a:graphic>
          <a:graphicData uri="http://schemas.openxmlformats.org/presentationml/2006/ole">
            <p:oleObj spid="_x0000_s75779" name="Document" r:id="rId4" imgW="6286500" imgH="9588500" progId="">
              <p:embed/>
            </p:oleObj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/>
        </p:nvGraphicFramePr>
        <p:xfrm>
          <a:off x="5105400" y="1600199"/>
          <a:ext cx="3352800" cy="5060829"/>
        </p:xfrm>
        <a:graphic>
          <a:graphicData uri="http://schemas.openxmlformats.org/presentationml/2006/ole">
            <p:oleObj spid="_x0000_s75781" name="Document" r:id="rId5" imgW="6286500" imgH="9486900" progId="Word.Document.8">
              <p:embed/>
            </p:oleObj>
          </a:graphicData>
        </a:graphic>
      </p:graphicFrame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42631914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Title 8"/>
          <p:cNvSpPr>
            <a:spLocks noGrp="1"/>
          </p:cNvSpPr>
          <p:nvPr>
            <p:ph type="title" idx="4294967295"/>
          </p:nvPr>
        </p:nvSpPr>
        <p:spPr>
          <a:xfrm>
            <a:off x="457200" y="609600"/>
            <a:ext cx="8229600" cy="1143000"/>
          </a:xfrm>
        </p:spPr>
        <p:txBody>
          <a:bodyPr/>
          <a:lstStyle/>
          <a:p>
            <a:pPr eaLnBrk="1" hangingPunct="1"/>
            <a:r>
              <a:rPr lang="en-AU" dirty="0" smtClean="0"/>
              <a:t>Asymptomatic ovarian cysts</a:t>
            </a:r>
          </a:p>
        </p:txBody>
      </p:sp>
      <p:graphicFrame>
        <p:nvGraphicFramePr>
          <p:cNvPr id="8" name="Object 7"/>
          <p:cNvGraphicFramePr>
            <a:graphicFrameLocks noChangeAspect="1"/>
          </p:cNvGraphicFramePr>
          <p:nvPr/>
        </p:nvGraphicFramePr>
        <p:xfrm>
          <a:off x="2667000" y="1752600"/>
          <a:ext cx="3693319" cy="3581400"/>
        </p:xfrm>
        <a:graphic>
          <a:graphicData uri="http://schemas.openxmlformats.org/presentationml/2006/ole">
            <p:oleObj spid="_x0000_s97284" name="Document" r:id="rId4" imgW="6286500" imgH="6096000" progId="Word.Document.8">
              <p:embed/>
            </p:oleObj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990600" y="5638800"/>
            <a:ext cx="73914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/>
              <a:t>Just follow the guidelines……..</a:t>
            </a:r>
            <a:endParaRPr lang="en-US" sz="4000" dirty="0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42631914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Title 8"/>
          <p:cNvSpPr>
            <a:spLocks noGrp="1"/>
          </p:cNvSpPr>
          <p:nvPr>
            <p:ph type="title"/>
          </p:nvPr>
        </p:nvSpPr>
        <p:spPr>
          <a:xfrm>
            <a:off x="457200" y="609600"/>
            <a:ext cx="8229600" cy="1143000"/>
          </a:xfrm>
        </p:spPr>
        <p:txBody>
          <a:bodyPr/>
          <a:lstStyle/>
          <a:p>
            <a:pPr eaLnBrk="1" hangingPunct="1"/>
            <a:r>
              <a:rPr lang="en-AU"/>
              <a:t>Simple cyst</a:t>
            </a:r>
          </a:p>
        </p:txBody>
      </p:sp>
      <p:pic>
        <p:nvPicPr>
          <p:cNvPr id="40962" name="Picture 2" descr="simple ovarian cyst at lap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47800" y="1752600"/>
            <a:ext cx="5988050" cy="441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Title 8"/>
          <p:cNvSpPr>
            <a:spLocks noGrp="1"/>
          </p:cNvSpPr>
          <p:nvPr>
            <p:ph type="title" idx="4294967295"/>
          </p:nvPr>
        </p:nvSpPr>
        <p:spPr>
          <a:xfrm>
            <a:off x="457200" y="609600"/>
            <a:ext cx="8229600" cy="1143000"/>
          </a:xfrm>
        </p:spPr>
        <p:txBody>
          <a:bodyPr/>
          <a:lstStyle/>
          <a:p>
            <a:pPr eaLnBrk="1" hangingPunct="1"/>
            <a:r>
              <a:rPr lang="en-AU" dirty="0" err="1" smtClean="0"/>
              <a:t>Eg</a:t>
            </a:r>
            <a:r>
              <a:rPr lang="en-AU" dirty="0" smtClean="0"/>
              <a:t>?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914400" y="4724400"/>
            <a:ext cx="7162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err="1" smtClean="0"/>
              <a:t>Haemorrhagic</a:t>
            </a:r>
            <a:r>
              <a:rPr lang="en-US" sz="2800" dirty="0" smtClean="0"/>
              <a:t>					</a:t>
            </a:r>
            <a:r>
              <a:rPr lang="en-US" sz="2800" dirty="0" err="1" smtClean="0"/>
              <a:t>Endometrioma</a:t>
            </a:r>
            <a:endParaRPr lang="en-US" sz="2800" dirty="0"/>
          </a:p>
        </p:txBody>
      </p:sp>
      <p:pic>
        <p:nvPicPr>
          <p:cNvPr id="4" name="Picture 2" descr="haemorrhagic ov cyst at lap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14400" y="1951365"/>
            <a:ext cx="2551088" cy="20408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 descr="Endometrioma01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29200" y="1951365"/>
            <a:ext cx="2438400" cy="20408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3587799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Title 8"/>
          <p:cNvSpPr>
            <a:spLocks noGrp="1"/>
          </p:cNvSpPr>
          <p:nvPr>
            <p:ph type="title"/>
          </p:nvPr>
        </p:nvSpPr>
        <p:spPr>
          <a:xfrm>
            <a:off x="457200" y="1417638"/>
            <a:ext cx="8229600" cy="1143000"/>
          </a:xfrm>
        </p:spPr>
        <p:txBody>
          <a:bodyPr/>
          <a:lstStyle/>
          <a:p>
            <a:r>
              <a:rPr lang="en-GB" dirty="0" smtClean="0"/>
              <a:t>Can we predict whether a cyst is benign or malignant?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Title 8"/>
          <p:cNvSpPr>
            <a:spLocks noGrp="1"/>
          </p:cNvSpPr>
          <p:nvPr>
            <p:ph type="title"/>
          </p:nvPr>
        </p:nvSpPr>
        <p:spPr>
          <a:xfrm>
            <a:off x="457200" y="609600"/>
            <a:ext cx="8229600" cy="1143000"/>
          </a:xfrm>
        </p:spPr>
        <p:txBody>
          <a:bodyPr/>
          <a:lstStyle/>
          <a:p>
            <a:pPr eaLnBrk="1" hangingPunct="1"/>
            <a:r>
              <a:rPr lang="en-AU" dirty="0" smtClean="0"/>
              <a:t/>
            </a:r>
            <a:br>
              <a:rPr lang="en-AU" dirty="0" smtClean="0"/>
            </a:br>
            <a:r>
              <a:rPr lang="en-AU" dirty="0" smtClean="0"/>
              <a:t/>
            </a:r>
            <a:br>
              <a:rPr lang="en-AU" dirty="0" smtClean="0"/>
            </a:br>
            <a:r>
              <a:rPr lang="en-AU" dirty="0" smtClean="0"/>
              <a:t/>
            </a:r>
            <a:br>
              <a:rPr lang="en-AU" dirty="0" smtClean="0"/>
            </a:br>
            <a:r>
              <a:rPr lang="en-AU" dirty="0" smtClean="0"/>
              <a:t/>
            </a:r>
            <a:br>
              <a:rPr lang="en-AU" dirty="0" smtClean="0"/>
            </a:br>
            <a:endParaRPr lang="en-AU" dirty="0" smtClean="0"/>
          </a:p>
        </p:txBody>
      </p:sp>
      <p:sp>
        <p:nvSpPr>
          <p:cNvPr id="3" name="TextBox 2"/>
          <p:cNvSpPr txBox="1"/>
          <p:nvPr/>
        </p:nvSpPr>
        <p:spPr>
          <a:xfrm>
            <a:off x="457200" y="367605"/>
            <a:ext cx="77724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IOTA</a:t>
            </a:r>
          </a:p>
          <a:p>
            <a:endParaRPr lang="en-US" sz="2800" dirty="0" smtClean="0"/>
          </a:p>
          <a:p>
            <a:r>
              <a:rPr lang="en-US" sz="2800" dirty="0" smtClean="0"/>
              <a:t>International Ovarian </a:t>
            </a:r>
            <a:r>
              <a:rPr lang="en-US" sz="2800" dirty="0" err="1" smtClean="0"/>
              <a:t>Tumour</a:t>
            </a:r>
            <a:r>
              <a:rPr lang="en-US" sz="2800" dirty="0" smtClean="0"/>
              <a:t> Analysis group</a:t>
            </a:r>
            <a:endParaRPr lang="en-US" sz="2800" dirty="0"/>
          </a:p>
        </p:txBody>
      </p:sp>
      <p:sp>
        <p:nvSpPr>
          <p:cNvPr id="4" name="TextBox 3"/>
          <p:cNvSpPr txBox="1"/>
          <p:nvPr/>
        </p:nvSpPr>
        <p:spPr>
          <a:xfrm>
            <a:off x="352467" y="5675531"/>
            <a:ext cx="7877133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tx2"/>
                </a:solidFill>
              </a:rPr>
              <a:t>Timmerman et al</a:t>
            </a:r>
          </a:p>
          <a:p>
            <a:r>
              <a:rPr lang="en-US" dirty="0" smtClean="0"/>
              <a:t>Terms, definitions and measurements to describe the </a:t>
            </a:r>
            <a:r>
              <a:rPr lang="en-US" dirty="0" err="1" smtClean="0"/>
              <a:t>sonographic</a:t>
            </a:r>
            <a:r>
              <a:rPr lang="en-US" dirty="0" smtClean="0"/>
              <a:t> features of </a:t>
            </a:r>
            <a:r>
              <a:rPr lang="en-US" dirty="0" err="1" smtClean="0"/>
              <a:t>adnexal</a:t>
            </a:r>
            <a:r>
              <a:rPr lang="en-US" dirty="0" smtClean="0"/>
              <a:t> tumors: a consensus opinion from the IOTA group. </a:t>
            </a:r>
          </a:p>
          <a:p>
            <a:r>
              <a:rPr lang="en-US" i="1" dirty="0" smtClean="0"/>
              <a:t>Ultrasound </a:t>
            </a:r>
            <a:r>
              <a:rPr lang="en-US" i="1" dirty="0" err="1" smtClean="0"/>
              <a:t>Obstet</a:t>
            </a:r>
            <a:r>
              <a:rPr lang="en-US" i="1" dirty="0" smtClean="0"/>
              <a:t> </a:t>
            </a:r>
            <a:r>
              <a:rPr lang="en-US" i="1" dirty="0" err="1" smtClean="0"/>
              <a:t>Gynecol</a:t>
            </a:r>
            <a:r>
              <a:rPr lang="en-US" i="1" dirty="0" smtClean="0"/>
              <a:t> 2000; 16: 500-505</a:t>
            </a:r>
          </a:p>
          <a:p>
            <a:endParaRPr lang="en-US" dirty="0" smtClean="0"/>
          </a:p>
        </p:txBody>
      </p:sp>
      <p:sp>
        <p:nvSpPr>
          <p:cNvPr id="5" name="TextBox 4"/>
          <p:cNvSpPr txBox="1"/>
          <p:nvPr/>
        </p:nvSpPr>
        <p:spPr>
          <a:xfrm>
            <a:off x="457200" y="1817638"/>
            <a:ext cx="579120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Cyst description		Cystic</a:t>
            </a:r>
          </a:p>
          <a:p>
            <a:r>
              <a:rPr lang="en-US" sz="2400" dirty="0" smtClean="0"/>
              <a:t>						Solid</a:t>
            </a:r>
          </a:p>
          <a:p>
            <a:r>
              <a:rPr lang="en-US" sz="2400" dirty="0" smtClean="0"/>
              <a:t>						</a:t>
            </a:r>
            <a:r>
              <a:rPr lang="en-US" sz="2400" dirty="0" err="1" smtClean="0"/>
              <a:t>Septation</a:t>
            </a:r>
            <a:endParaRPr lang="en-US" sz="2400" dirty="0" smtClean="0"/>
          </a:p>
          <a:p>
            <a:r>
              <a:rPr lang="en-US" sz="2400" dirty="0" smtClean="0"/>
              <a:t>						Walls</a:t>
            </a:r>
          </a:p>
          <a:p>
            <a:r>
              <a:rPr lang="en-US" sz="2400" dirty="0" smtClean="0"/>
              <a:t>						Papillary projections</a:t>
            </a:r>
          </a:p>
          <a:p>
            <a:r>
              <a:rPr lang="en-US" sz="2400" dirty="0" smtClean="0"/>
              <a:t>						Vascular flow</a:t>
            </a:r>
          </a:p>
          <a:p>
            <a:endParaRPr lang="en-US" sz="2400" dirty="0" smtClean="0"/>
          </a:p>
          <a:p>
            <a:r>
              <a:rPr lang="en-US" sz="2400" dirty="0" smtClean="0"/>
              <a:t>B-rules and M-rules		</a:t>
            </a:r>
            <a:r>
              <a:rPr lang="en-US" sz="2400" dirty="0" err="1" smtClean="0"/>
              <a:t>sens</a:t>
            </a:r>
            <a:r>
              <a:rPr lang="en-US" sz="2400" dirty="0" smtClean="0"/>
              <a:t> 95%</a:t>
            </a:r>
          </a:p>
          <a:p>
            <a:r>
              <a:rPr lang="en-US" sz="2400" dirty="0" smtClean="0"/>
              <a:t>							spec 91%</a:t>
            </a:r>
            <a:endParaRPr lang="en-US" sz="2400" dirty="0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41433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 smtClean="0"/>
          </a:p>
        </p:txBody>
      </p:sp>
      <p:pic>
        <p:nvPicPr>
          <p:cNvPr id="18434" name="Picture 3" descr="us dermoid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057400" y="1295400"/>
            <a:ext cx="5308600" cy="530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Title 8"/>
          <p:cNvSpPr>
            <a:spLocks noGrp="1"/>
          </p:cNvSpPr>
          <p:nvPr>
            <p:ph type="title"/>
          </p:nvPr>
        </p:nvSpPr>
        <p:spPr>
          <a:xfrm>
            <a:off x="457200" y="609600"/>
            <a:ext cx="8229600" cy="1143000"/>
          </a:xfrm>
        </p:spPr>
        <p:txBody>
          <a:bodyPr/>
          <a:lstStyle/>
          <a:p>
            <a:pPr eaLnBrk="1" hangingPunct="1"/>
            <a:r>
              <a:rPr lang="en-AU"/>
              <a:t>Endometrioma</a:t>
            </a:r>
          </a:p>
        </p:txBody>
      </p:sp>
      <p:pic>
        <p:nvPicPr>
          <p:cNvPr id="36868" name="Picture 4" descr="17-endometrioma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84213" y="2852738"/>
            <a:ext cx="2870200" cy="2674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69" name="Picture 5" descr="endo_endometrioma_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643438" y="2819400"/>
            <a:ext cx="3384550" cy="27082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Title 8"/>
          <p:cNvSpPr>
            <a:spLocks noGrp="1"/>
          </p:cNvSpPr>
          <p:nvPr>
            <p:ph type="title"/>
          </p:nvPr>
        </p:nvSpPr>
        <p:spPr>
          <a:xfrm>
            <a:off x="457200" y="609600"/>
            <a:ext cx="8229600" cy="1143000"/>
          </a:xfrm>
        </p:spPr>
        <p:txBody>
          <a:bodyPr/>
          <a:lstStyle/>
          <a:p>
            <a:r>
              <a:rPr lang="en-AU" dirty="0" smtClean="0"/>
              <a:t>Ultrasound images vital</a:t>
            </a:r>
          </a:p>
        </p:txBody>
      </p:sp>
      <p:pic>
        <p:nvPicPr>
          <p:cNvPr id="23556" name="Picture 6" descr="17-FuncOvCyst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" y="1981200"/>
            <a:ext cx="3688598" cy="3162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3" descr="16e-OvCaClearCell-A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524500" y="1981200"/>
            <a:ext cx="3162300" cy="3162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ight Arrow 6"/>
          <p:cNvSpPr/>
          <p:nvPr/>
        </p:nvSpPr>
        <p:spPr>
          <a:xfrm>
            <a:off x="4495800" y="2743200"/>
            <a:ext cx="541866" cy="531769"/>
          </a:xfrm>
          <a:prstGeom prst="rightArrow">
            <a:avLst/>
          </a:prstGeom>
          <a:solidFill>
            <a:srgbClr val="FF0000"/>
          </a:solidFill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8"/>
          <p:cNvSpPr txBox="1">
            <a:spLocks/>
          </p:cNvSpPr>
          <p:nvPr/>
        </p:nvSpPr>
        <p:spPr bwMode="auto">
          <a:xfrm>
            <a:off x="685800" y="327660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just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AU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When to refer?</a:t>
            </a:r>
          </a:p>
          <a:p>
            <a:pPr marL="0" marR="0" lvl="0" indent="0" algn="just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AU" sz="3200" dirty="0" smtClean="0">
                <a:latin typeface="+mj-lt"/>
                <a:ea typeface="+mj-ea"/>
                <a:cs typeface="+mj-cs"/>
              </a:rPr>
              <a:t>			Physiological/pathological</a:t>
            </a:r>
          </a:p>
          <a:p>
            <a:pPr marL="0" marR="0" lvl="0" indent="0" algn="just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A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			Benign/malignant</a:t>
            </a:r>
          </a:p>
        </p:txBody>
      </p:sp>
      <p:sp>
        <p:nvSpPr>
          <p:cNvPr id="7" name="Title 8"/>
          <p:cNvSpPr txBox="1">
            <a:spLocks/>
          </p:cNvSpPr>
          <p:nvPr/>
        </p:nvSpPr>
        <p:spPr bwMode="auto">
          <a:xfrm>
            <a:off x="685800" y="495300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just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AU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Surgical approach?</a:t>
            </a:r>
          </a:p>
          <a:p>
            <a:pPr marL="0" marR="0" lvl="0" indent="0" algn="just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AU" sz="4400" dirty="0" smtClean="0">
                <a:latin typeface="+mj-lt"/>
                <a:ea typeface="+mj-ea"/>
                <a:cs typeface="+mj-cs"/>
              </a:rPr>
              <a:t>			</a:t>
            </a:r>
            <a:r>
              <a:rPr lang="en-AU" sz="3200" dirty="0" smtClean="0">
                <a:latin typeface="+mj-lt"/>
                <a:ea typeface="+mj-ea"/>
                <a:cs typeface="+mj-cs"/>
              </a:rPr>
              <a:t>Open or keyhole?</a:t>
            </a:r>
            <a:endParaRPr kumimoji="0" lang="en-AU" sz="4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8" name="Title 8"/>
          <p:cNvSpPr txBox="1">
            <a:spLocks/>
          </p:cNvSpPr>
          <p:nvPr/>
        </p:nvSpPr>
        <p:spPr bwMode="auto">
          <a:xfrm>
            <a:off x="685800" y="152400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just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AU" sz="4400" noProof="0" dirty="0" smtClean="0">
                <a:latin typeface="+mj-lt"/>
                <a:ea typeface="+mj-ea"/>
                <a:cs typeface="+mj-cs"/>
              </a:rPr>
              <a:t>Do I need to do anything?</a:t>
            </a:r>
          </a:p>
          <a:p>
            <a:pPr marL="0" marR="0" lvl="0" indent="0" algn="just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AU" sz="4400" b="0" i="0" u="none" strike="noStrike" kern="1200" cap="none" spc="0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			</a:t>
            </a:r>
            <a:r>
              <a:rPr kumimoji="0" lang="en-AU" sz="3200" b="0" i="0" u="none" strike="noStrike" kern="1200" cap="none" spc="0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Conservative or active </a:t>
            </a:r>
            <a:r>
              <a:rPr kumimoji="0" lang="en-AU" sz="3200" b="0" i="0" u="none" strike="noStrike" kern="1200" cap="none" spc="0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Mx</a:t>
            </a:r>
            <a:endParaRPr kumimoji="0" lang="en-A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9" name="Title 8"/>
          <p:cNvSpPr txBox="1">
            <a:spLocks/>
          </p:cNvSpPr>
          <p:nvPr/>
        </p:nvSpPr>
        <p:spPr bwMode="auto">
          <a:xfrm>
            <a:off x="457200" y="15240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AU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Learning Points</a:t>
            </a:r>
          </a:p>
        </p:txBody>
      </p:sp>
      <p:pic>
        <p:nvPicPr>
          <p:cNvPr id="10" name="Picture 9" descr="question-mark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19900" y="1600200"/>
            <a:ext cx="2095500" cy="1143000"/>
          </a:xfrm>
          <a:prstGeom prst="rect">
            <a:avLst/>
          </a:prstGeom>
        </p:spPr>
      </p:pic>
      <p:pic>
        <p:nvPicPr>
          <p:cNvPr id="11" name="Picture 10" descr="business-letter-etiquette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62800" y="3581400"/>
            <a:ext cx="1371600" cy="1371600"/>
          </a:xfrm>
          <a:prstGeom prst="rect">
            <a:avLst/>
          </a:prstGeom>
        </p:spPr>
      </p:pic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42631914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Title 8"/>
          <p:cNvSpPr>
            <a:spLocks noGrp="1"/>
          </p:cNvSpPr>
          <p:nvPr>
            <p:ph type="title"/>
          </p:nvPr>
        </p:nvSpPr>
        <p:spPr>
          <a:xfrm>
            <a:off x="457200" y="609600"/>
            <a:ext cx="8229600" cy="1143000"/>
          </a:xfrm>
        </p:spPr>
        <p:txBody>
          <a:bodyPr/>
          <a:lstStyle/>
          <a:p>
            <a:r>
              <a:rPr lang="en-AU" smtClean="0"/>
              <a:t>Guess the cyst on CT</a:t>
            </a:r>
          </a:p>
        </p:txBody>
      </p:sp>
      <p:pic>
        <p:nvPicPr>
          <p:cNvPr id="27650" name="Picture 2" descr="Dermoid CT.bmp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" y="1752600"/>
            <a:ext cx="4038600" cy="403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1" name="Picture 4" descr="CT massive mucinous cystadenoma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648200" y="1752600"/>
            <a:ext cx="4038600" cy="403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Title 8"/>
          <p:cNvSpPr>
            <a:spLocks noGrp="1"/>
          </p:cNvSpPr>
          <p:nvPr>
            <p:ph type="title"/>
          </p:nvPr>
        </p:nvSpPr>
        <p:spPr>
          <a:xfrm>
            <a:off x="457200" y="609600"/>
            <a:ext cx="8229600" cy="1143000"/>
          </a:xfrm>
        </p:spPr>
        <p:txBody>
          <a:bodyPr/>
          <a:lstStyle/>
          <a:p>
            <a:r>
              <a:rPr lang="en-AU" smtClean="0"/>
              <a:t>Guess the cyst with MRI</a:t>
            </a:r>
          </a:p>
        </p:txBody>
      </p:sp>
      <p:pic>
        <p:nvPicPr>
          <p:cNvPr id="31746" name="Picture 2" descr="MR endometrioma 1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" y="2057400"/>
            <a:ext cx="3763963" cy="3975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47" name="Picture 3" descr="MR endometrioma 2 weighted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471988" y="2057400"/>
            <a:ext cx="3986212" cy="3975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Title 8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1143000"/>
          </a:xfrm>
        </p:spPr>
        <p:txBody>
          <a:bodyPr/>
          <a:lstStyle/>
          <a:p>
            <a:pPr eaLnBrk="1" hangingPunct="1"/>
            <a:r>
              <a:rPr lang="en-AU" dirty="0" smtClean="0"/>
              <a:t>RMI index</a:t>
            </a:r>
          </a:p>
        </p:txBody>
      </p:sp>
      <p:sp>
        <p:nvSpPr>
          <p:cNvPr id="3" name="Title 8"/>
          <p:cNvSpPr txBox="1">
            <a:spLocks/>
          </p:cNvSpPr>
          <p:nvPr/>
        </p:nvSpPr>
        <p:spPr>
          <a:xfrm>
            <a:off x="609600" y="1447800"/>
            <a:ext cx="8229600" cy="3124200"/>
          </a:xfrm>
          <a:prstGeom prst="rect">
            <a:avLst/>
          </a:prstGeom>
        </p:spPr>
        <p:txBody>
          <a:bodyPr anchor="ctr">
            <a:normAutofit fontScale="77500" lnSpcReduction="2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AU" sz="4400" dirty="0" smtClean="0">
                <a:latin typeface="+mj-lt"/>
                <a:ea typeface="+mj-ea"/>
                <a:cs typeface="+mj-cs"/>
              </a:rPr>
              <a:t>Jacobs, London 1990</a:t>
            </a:r>
          </a:p>
          <a:p>
            <a:pPr fontAlgn="auto">
              <a:spcAft>
                <a:spcPts val="0"/>
              </a:spcAft>
              <a:defRPr/>
            </a:pPr>
            <a:endParaRPr lang="en-AU" sz="4400" dirty="0" smtClean="0">
              <a:latin typeface="+mj-lt"/>
              <a:ea typeface="+mj-ea"/>
              <a:cs typeface="+mj-cs"/>
            </a:endParaRPr>
          </a:p>
          <a:p>
            <a:pPr fontAlgn="auto">
              <a:spcAft>
                <a:spcPts val="0"/>
              </a:spcAft>
              <a:defRPr/>
            </a:pPr>
            <a:r>
              <a:rPr lang="en-AU" sz="4400" dirty="0" smtClean="0">
                <a:latin typeface="+mj-lt"/>
                <a:ea typeface="+mj-ea"/>
                <a:cs typeface="+mj-cs"/>
              </a:rPr>
              <a:t>				CA125 </a:t>
            </a:r>
            <a:r>
              <a:rPr lang="en-AU" sz="4400" dirty="0" err="1">
                <a:latin typeface="+mj-lt"/>
                <a:ea typeface="+mj-ea"/>
                <a:cs typeface="+mj-cs"/>
              </a:rPr>
              <a:t>x</a:t>
            </a:r>
            <a:r>
              <a:rPr lang="en-AU" sz="4400" dirty="0">
                <a:latin typeface="+mj-lt"/>
                <a:ea typeface="+mj-ea"/>
                <a:cs typeface="+mj-cs"/>
              </a:rPr>
              <a:t> M  </a:t>
            </a:r>
            <a:r>
              <a:rPr lang="en-AU" sz="4400" dirty="0" err="1">
                <a:latin typeface="+mj-lt"/>
                <a:ea typeface="+mj-ea"/>
                <a:cs typeface="+mj-cs"/>
              </a:rPr>
              <a:t>x</a:t>
            </a:r>
            <a:r>
              <a:rPr lang="en-AU" sz="4400" dirty="0">
                <a:latin typeface="+mj-lt"/>
                <a:ea typeface="+mj-ea"/>
                <a:cs typeface="+mj-cs"/>
              </a:rPr>
              <a:t> </a:t>
            </a:r>
            <a:r>
              <a:rPr lang="en-AU" sz="4400" dirty="0" smtClean="0">
                <a:latin typeface="+mj-lt"/>
                <a:ea typeface="+mj-ea"/>
                <a:cs typeface="+mj-cs"/>
              </a:rPr>
              <a:t>U</a:t>
            </a:r>
          </a:p>
          <a:p>
            <a:pPr fontAlgn="auto">
              <a:spcAft>
                <a:spcPts val="0"/>
              </a:spcAft>
              <a:defRPr/>
            </a:pPr>
            <a:r>
              <a:rPr lang="en-AU" sz="4400" dirty="0" smtClean="0">
                <a:latin typeface="+mj-lt"/>
                <a:ea typeface="+mj-ea"/>
                <a:cs typeface="+mj-cs"/>
              </a:rPr>
              <a:t>				Postmenopausal women</a:t>
            </a:r>
          </a:p>
          <a:p>
            <a:pPr fontAlgn="auto">
              <a:spcAft>
                <a:spcPts val="0"/>
              </a:spcAft>
              <a:defRPr/>
            </a:pPr>
            <a:endParaRPr lang="en-AU" sz="4400" dirty="0" smtClean="0">
              <a:latin typeface="+mj-lt"/>
              <a:ea typeface="+mj-ea"/>
              <a:cs typeface="+mj-cs"/>
            </a:endParaRPr>
          </a:p>
          <a:p>
            <a:pPr fontAlgn="auto">
              <a:spcAft>
                <a:spcPts val="0"/>
              </a:spcAft>
              <a:defRPr/>
            </a:pPr>
            <a:r>
              <a:rPr lang="en-AU" sz="4400" dirty="0" smtClean="0">
                <a:latin typeface="+mj-lt"/>
                <a:ea typeface="+mj-ea"/>
                <a:cs typeface="+mj-cs"/>
              </a:rPr>
              <a:t>RMI 0f 200	sens 78%</a:t>
            </a:r>
          </a:p>
          <a:p>
            <a:pPr fontAlgn="auto">
              <a:spcAft>
                <a:spcPts val="0"/>
              </a:spcAft>
              <a:defRPr/>
            </a:pPr>
            <a:r>
              <a:rPr lang="en-AU" sz="4400" dirty="0" smtClean="0">
                <a:latin typeface="+mj-lt"/>
                <a:ea typeface="+mj-ea"/>
                <a:cs typeface="+mj-cs"/>
              </a:rPr>
              <a:t>					spec 87% </a:t>
            </a:r>
            <a:endParaRPr lang="en-AU" sz="4400" dirty="0">
              <a:latin typeface="+mj-lt"/>
              <a:ea typeface="+mj-ea"/>
              <a:cs typeface="+mj-cs"/>
            </a:endParaRPr>
          </a:p>
        </p:txBody>
      </p:sp>
      <p:sp>
        <p:nvSpPr>
          <p:cNvPr id="6" name="Title 8"/>
          <p:cNvSpPr txBox="1">
            <a:spLocks/>
          </p:cNvSpPr>
          <p:nvPr/>
        </p:nvSpPr>
        <p:spPr>
          <a:xfrm>
            <a:off x="609600" y="4572000"/>
            <a:ext cx="8229600" cy="114300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AU" sz="3400" dirty="0" smtClean="0">
                <a:solidFill>
                  <a:srgbClr val="000000"/>
                </a:solidFill>
                <a:latin typeface="+mj-lt"/>
                <a:ea typeface="+mj-ea"/>
                <a:cs typeface="+mj-cs"/>
              </a:rPr>
              <a:t>RMI II, RMI III, RMI IV</a:t>
            </a:r>
          </a:p>
          <a:p>
            <a:pPr fontAlgn="auto">
              <a:spcAft>
                <a:spcPts val="0"/>
              </a:spcAft>
              <a:defRPr/>
            </a:pPr>
            <a:endParaRPr lang="en-AU" sz="4400" dirty="0">
              <a:solidFill>
                <a:srgbClr val="FF0000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57200" y="5800635"/>
            <a:ext cx="729313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Management of suspected ovarian masses in premenopausal women</a:t>
            </a:r>
          </a:p>
          <a:p>
            <a:r>
              <a:rPr lang="en-US" dirty="0" err="1" smtClean="0"/>
              <a:t>Greentop</a:t>
            </a:r>
            <a:r>
              <a:rPr lang="en-US" dirty="0" smtClean="0"/>
              <a:t> Guideline no 62</a:t>
            </a:r>
          </a:p>
          <a:p>
            <a:r>
              <a:rPr lang="en-US" dirty="0" smtClean="0"/>
              <a:t>RCOG/BSGE Joint Guideline Nov 2011</a:t>
            </a:r>
          </a:p>
          <a:p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6096000" y="4033391"/>
            <a:ext cx="27432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rgbClr val="FF0000"/>
                </a:solidFill>
              </a:rPr>
              <a:t>BEWARE LIMITATIONS</a:t>
            </a:r>
            <a:endParaRPr lang="en-US" sz="32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37504688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Title 8"/>
          <p:cNvSpPr>
            <a:spLocks noGrp="1"/>
          </p:cNvSpPr>
          <p:nvPr>
            <p:ph type="title" idx="4294967295"/>
          </p:nvPr>
        </p:nvSpPr>
        <p:spPr>
          <a:xfrm>
            <a:off x="457200" y="381000"/>
            <a:ext cx="8229600" cy="1143000"/>
          </a:xfrm>
        </p:spPr>
        <p:txBody>
          <a:bodyPr/>
          <a:lstStyle/>
          <a:p>
            <a:pPr eaLnBrk="1" hangingPunct="1"/>
            <a:r>
              <a:rPr lang="en-AU" dirty="0" smtClean="0"/>
              <a:t>How do women present to you??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57200" y="1524000"/>
            <a:ext cx="8686800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3200" dirty="0" smtClean="0"/>
          </a:p>
          <a:p>
            <a:r>
              <a:rPr lang="en-US" sz="3200" dirty="0" smtClean="0"/>
              <a:t>Pain		Torsion</a:t>
            </a:r>
          </a:p>
          <a:p>
            <a:r>
              <a:rPr lang="en-US" sz="3200" dirty="0" smtClean="0"/>
              <a:t>			Rupture</a:t>
            </a:r>
          </a:p>
          <a:p>
            <a:r>
              <a:rPr lang="en-US" sz="3200" dirty="0" smtClean="0"/>
              <a:t>			</a:t>
            </a:r>
            <a:r>
              <a:rPr lang="en-US" sz="3200" dirty="0" err="1" smtClean="0"/>
              <a:t>Haemorrhage</a:t>
            </a:r>
            <a:endParaRPr lang="en-US" sz="3200" dirty="0" smtClean="0"/>
          </a:p>
          <a:p>
            <a:endParaRPr lang="en-US" sz="3200" dirty="0" smtClean="0"/>
          </a:p>
          <a:p>
            <a:r>
              <a:rPr lang="en-US" sz="3200" dirty="0" smtClean="0"/>
              <a:t>Bloating, </a:t>
            </a:r>
            <a:r>
              <a:rPr lang="en-US" sz="3200" dirty="0" err="1" smtClean="0"/>
              <a:t>abdo</a:t>
            </a:r>
            <a:r>
              <a:rPr lang="en-US" sz="3200" dirty="0" smtClean="0"/>
              <a:t> girth increase, weight loss</a:t>
            </a:r>
          </a:p>
          <a:p>
            <a:endParaRPr lang="en-US" sz="3200" dirty="0" smtClean="0"/>
          </a:p>
          <a:p>
            <a:r>
              <a:rPr lang="en-US" sz="3200" dirty="0" smtClean="0"/>
              <a:t>Metastatic disease</a:t>
            </a:r>
            <a:endParaRPr lang="en-US" sz="3200" dirty="0"/>
          </a:p>
        </p:txBody>
      </p:sp>
      <p:sp>
        <p:nvSpPr>
          <p:cNvPr id="4" name="TextBox 3"/>
          <p:cNvSpPr txBox="1"/>
          <p:nvPr/>
        </p:nvSpPr>
        <p:spPr>
          <a:xfrm>
            <a:off x="838200" y="6172200"/>
            <a:ext cx="7848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: 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Title 8"/>
          <p:cNvSpPr>
            <a:spLocks noGrp="1"/>
          </p:cNvSpPr>
          <p:nvPr>
            <p:ph type="title"/>
          </p:nvPr>
        </p:nvSpPr>
        <p:spPr>
          <a:xfrm>
            <a:off x="457200" y="990600"/>
            <a:ext cx="8229600" cy="1143000"/>
          </a:xfrm>
        </p:spPr>
        <p:txBody>
          <a:bodyPr/>
          <a:lstStyle/>
          <a:p>
            <a:r>
              <a:rPr lang="en-AU" dirty="0" smtClean="0"/>
              <a:t>How do you get the ultrasound?!!!!</a:t>
            </a:r>
          </a:p>
        </p:txBody>
      </p:sp>
      <p:pic>
        <p:nvPicPr>
          <p:cNvPr id="3" name="Picture 2" descr="Dr_-Evil-One-Million-Dollars_zps107ab07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625" y="2895600"/>
            <a:ext cx="5238750" cy="2657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Title 8"/>
          <p:cNvSpPr>
            <a:spLocks noGrp="1"/>
          </p:cNvSpPr>
          <p:nvPr>
            <p:ph type="title"/>
          </p:nvPr>
        </p:nvSpPr>
        <p:spPr>
          <a:xfrm>
            <a:off x="381000" y="838200"/>
            <a:ext cx="8229600" cy="1143000"/>
          </a:xfrm>
        </p:spPr>
        <p:txBody>
          <a:bodyPr/>
          <a:lstStyle/>
          <a:p>
            <a:pPr algn="just"/>
            <a:r>
              <a:rPr lang="en-AU" sz="3200" u="sng" dirty="0" smtClean="0"/>
              <a:t>Surgery for</a:t>
            </a:r>
            <a:r>
              <a:rPr lang="en-AU" sz="3200" dirty="0" smtClean="0"/>
              <a:t>:</a:t>
            </a:r>
            <a:br>
              <a:rPr lang="en-AU" sz="3200" dirty="0" smtClean="0"/>
            </a:br>
            <a:r>
              <a:rPr lang="en-AU" sz="3200" dirty="0" smtClean="0"/>
              <a:t/>
            </a:r>
            <a:br>
              <a:rPr lang="en-AU" sz="3200" dirty="0" smtClean="0"/>
            </a:br>
            <a:r>
              <a:rPr lang="en-AU" sz="3200" dirty="0" smtClean="0"/>
              <a:t>Symptomatic cysts</a:t>
            </a:r>
            <a:br>
              <a:rPr lang="en-AU" sz="3200" dirty="0" smtClean="0"/>
            </a:br>
            <a:r>
              <a:rPr lang="en-AU" sz="3200" dirty="0" smtClean="0"/>
              <a:t>Asymptomatic cysts of questionable aetiology</a:t>
            </a:r>
          </a:p>
        </p:txBody>
      </p:sp>
      <p:sp>
        <p:nvSpPr>
          <p:cNvPr id="3" name="Title 8"/>
          <p:cNvSpPr txBox="1">
            <a:spLocks/>
          </p:cNvSpPr>
          <p:nvPr/>
        </p:nvSpPr>
        <p:spPr bwMode="auto">
          <a:xfrm>
            <a:off x="304800" y="377190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just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AU" sz="3200" u="sng" dirty="0" smtClean="0">
                <a:latin typeface="+mj-lt"/>
                <a:ea typeface="+mj-ea"/>
                <a:cs typeface="+mj-cs"/>
              </a:rPr>
              <a:t>Interventional Radiology</a:t>
            </a:r>
            <a:r>
              <a:rPr kumimoji="0" lang="en-AU" sz="3200" b="0" i="0" u="sng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for</a:t>
            </a:r>
            <a:r>
              <a:rPr kumimoji="0" lang="en-A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:</a:t>
            </a:r>
            <a:br>
              <a:rPr kumimoji="0" lang="en-A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A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A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A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Really sick people or tissue diagnosis…..</a:t>
            </a:r>
          </a:p>
        </p:txBody>
      </p:sp>
      <p:pic>
        <p:nvPicPr>
          <p:cNvPr id="4" name="Picture 5" descr="radiologist_radiology_t_shirts-r8cd2be421a984e4ebc741a1ca0462852_va6lr_32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467600" y="3771900"/>
            <a:ext cx="1371600" cy="1371600"/>
          </a:xfrm>
          <a:prstGeom prst="rect">
            <a:avLst/>
          </a:prstGeom>
          <a:noFill/>
        </p:spPr>
      </p:pic>
      <p:pic>
        <p:nvPicPr>
          <p:cNvPr id="5" name="Picture 4" descr="Banner-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34000" y="609600"/>
            <a:ext cx="2664336" cy="762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09" grpId="0"/>
      <p:bldP spid="3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Title 8"/>
          <p:cNvSpPr>
            <a:spLocks noGrp="1"/>
          </p:cNvSpPr>
          <p:nvPr>
            <p:ph type="title"/>
          </p:nvPr>
        </p:nvSpPr>
        <p:spPr>
          <a:xfrm>
            <a:off x="457200" y="4267200"/>
            <a:ext cx="8229600" cy="1143000"/>
          </a:xfrm>
        </p:spPr>
        <p:txBody>
          <a:bodyPr/>
          <a:lstStyle/>
          <a:p>
            <a:r>
              <a:rPr lang="en-AU" dirty="0" smtClean="0"/>
              <a:t>Pre-operative assessment is the most important factor in the management of ovarian cysts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143000" y="381000"/>
            <a:ext cx="6553200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 smtClean="0">
                <a:latin typeface="+mj-lt"/>
              </a:rPr>
              <a:t>Surgical Approach</a:t>
            </a:r>
          </a:p>
          <a:p>
            <a:pPr algn="ctr"/>
            <a:endParaRPr lang="en-US" sz="4400" dirty="0" smtClean="0">
              <a:latin typeface="+mj-lt"/>
            </a:endParaRPr>
          </a:p>
          <a:p>
            <a:pPr algn="ctr"/>
            <a:r>
              <a:rPr lang="en-US" sz="4400" dirty="0" smtClean="0">
                <a:latin typeface="+mj-lt"/>
              </a:rPr>
              <a:t>Open </a:t>
            </a:r>
            <a:r>
              <a:rPr lang="en-US" sz="4400" dirty="0" err="1" smtClean="0">
                <a:latin typeface="+mj-lt"/>
              </a:rPr>
              <a:t>vs</a:t>
            </a:r>
            <a:r>
              <a:rPr lang="en-US" sz="4400" dirty="0" smtClean="0">
                <a:latin typeface="+mj-lt"/>
              </a:rPr>
              <a:t> laparoscopic</a:t>
            </a:r>
            <a:endParaRPr lang="en-US" sz="4400" dirty="0"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09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Title 8"/>
          <p:cNvSpPr>
            <a:spLocks noGrp="1"/>
          </p:cNvSpPr>
          <p:nvPr>
            <p:ph type="title" idx="4294967295"/>
          </p:nvPr>
        </p:nvSpPr>
        <p:spPr>
          <a:xfrm>
            <a:off x="457200" y="241300"/>
            <a:ext cx="8229600" cy="1143000"/>
          </a:xfrm>
        </p:spPr>
        <p:txBody>
          <a:bodyPr/>
          <a:lstStyle/>
          <a:p>
            <a:pPr eaLnBrk="1" hangingPunct="1"/>
            <a:r>
              <a:rPr lang="en-AU" sz="3600"/>
              <a:t>Laparoscopy for all benign ovarian cysts</a:t>
            </a:r>
          </a:p>
        </p:txBody>
      </p:sp>
      <p:pic>
        <p:nvPicPr>
          <p:cNvPr id="63491" name="Picture 2" descr="Don't be afraid to open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95600" y="1384300"/>
            <a:ext cx="3574380" cy="5092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Title 8"/>
          <p:cNvSpPr>
            <a:spLocks noGrp="1"/>
          </p:cNvSpPr>
          <p:nvPr>
            <p:ph type="title"/>
          </p:nvPr>
        </p:nvSpPr>
        <p:spPr>
          <a:xfrm>
            <a:off x="457200" y="609600"/>
            <a:ext cx="8229600" cy="1143000"/>
          </a:xfrm>
        </p:spPr>
        <p:txBody>
          <a:bodyPr/>
          <a:lstStyle/>
          <a:p>
            <a:r>
              <a:rPr lang="en-AU" smtClean="0"/>
              <a:t>Guess the cyst at operation</a:t>
            </a:r>
          </a:p>
        </p:txBody>
      </p:sp>
      <p:pic>
        <p:nvPicPr>
          <p:cNvPr id="33794" name="Picture 2" descr="cystadenocarcinoma in abdomen path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038600" y="2057400"/>
            <a:ext cx="4851400" cy="3503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795" name="Picture 3" descr="ovarian fibroma path spec.bmp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7200" y="2057400"/>
            <a:ext cx="3543300" cy="3503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Title 8"/>
          <p:cNvSpPr>
            <a:spLocks noGrp="1"/>
          </p:cNvSpPr>
          <p:nvPr>
            <p:ph type="title"/>
          </p:nvPr>
        </p:nvSpPr>
        <p:spPr>
          <a:xfrm>
            <a:off x="457200" y="609600"/>
            <a:ext cx="8229600" cy="1143000"/>
          </a:xfrm>
        </p:spPr>
        <p:txBody>
          <a:bodyPr/>
          <a:lstStyle/>
          <a:p>
            <a:r>
              <a:rPr lang="en-AU" smtClean="0"/>
              <a:t>Clinical Scenario 1</a:t>
            </a:r>
          </a:p>
        </p:txBody>
      </p:sp>
      <p:pic>
        <p:nvPicPr>
          <p:cNvPr id="41986" name="Picture 3" descr="Paraovarian cyst ovary and tube remnant together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62000" y="838200"/>
            <a:ext cx="7696200" cy="577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Title 8"/>
          <p:cNvSpPr>
            <a:spLocks noGrp="1"/>
          </p:cNvSpPr>
          <p:nvPr>
            <p:ph type="title" idx="4294967295"/>
          </p:nvPr>
        </p:nvSpPr>
        <p:spPr>
          <a:xfrm>
            <a:off x="457200" y="609600"/>
            <a:ext cx="8229600" cy="1143000"/>
          </a:xfrm>
        </p:spPr>
        <p:txBody>
          <a:bodyPr/>
          <a:lstStyle/>
          <a:p>
            <a:pPr eaLnBrk="1" hangingPunct="1"/>
            <a:r>
              <a:rPr lang="en-AU" dirty="0" smtClean="0"/>
              <a:t>Incidence?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762000" y="2133600"/>
            <a:ext cx="7696200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/>
              <a:t>By the age of 65 years,  4% of all women in England and Wales will have been admitted to hospital with a diagnosis of an ovarian cyst</a:t>
            </a:r>
            <a:endParaRPr lang="en-US" sz="3200" dirty="0"/>
          </a:p>
        </p:txBody>
      </p:sp>
      <p:sp>
        <p:nvSpPr>
          <p:cNvPr id="4" name="TextBox 3"/>
          <p:cNvSpPr txBox="1"/>
          <p:nvPr/>
        </p:nvSpPr>
        <p:spPr>
          <a:xfrm>
            <a:off x="5486400" y="6324600"/>
            <a:ext cx="34444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Shaw, Souter and Stanton 2003</a:t>
            </a:r>
            <a:endParaRPr lang="en-US" dirty="0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42631914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Title 8"/>
          <p:cNvSpPr>
            <a:spLocks noGrp="1"/>
          </p:cNvSpPr>
          <p:nvPr>
            <p:ph type="title" idx="4294967295"/>
          </p:nvPr>
        </p:nvSpPr>
        <p:spPr>
          <a:xfrm>
            <a:off x="250825" y="333375"/>
            <a:ext cx="8229600" cy="1143000"/>
          </a:xfrm>
        </p:spPr>
        <p:txBody>
          <a:bodyPr/>
          <a:lstStyle/>
          <a:p>
            <a:pPr eaLnBrk="1" hangingPunct="1"/>
            <a:r>
              <a:rPr lang="en-AU"/>
              <a:t>Use your imaging…….</a:t>
            </a:r>
          </a:p>
        </p:txBody>
      </p:sp>
      <p:sp>
        <p:nvSpPr>
          <p:cNvPr id="62470" name="Rectangle 6"/>
          <p:cNvSpPr>
            <a:spLocks noChangeArrowheads="1"/>
          </p:cNvSpPr>
          <p:nvPr/>
        </p:nvSpPr>
        <p:spPr bwMode="auto">
          <a:xfrm>
            <a:off x="0" y="1492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62469" name="Picture 5" descr="Front pre op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8313" y="1628775"/>
            <a:ext cx="2995612" cy="4503738"/>
          </a:xfrm>
          <a:prstGeom prst="rect">
            <a:avLst/>
          </a:prstGeom>
          <a:noFill/>
        </p:spPr>
      </p:pic>
      <p:sp>
        <p:nvSpPr>
          <p:cNvPr id="62473" name="Rectangle 9"/>
          <p:cNvSpPr>
            <a:spLocks noChangeArrowheads="1"/>
          </p:cNvSpPr>
          <p:nvPr/>
        </p:nvSpPr>
        <p:spPr bwMode="auto">
          <a:xfrm>
            <a:off x="0" y="20351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62472" name="Picture 8" descr="Mass and herniation complete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356100" y="1628775"/>
            <a:ext cx="3838575" cy="450373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457200" y="846138"/>
            <a:ext cx="8229600" cy="1143000"/>
          </a:xfrm>
        </p:spPr>
        <p:txBody>
          <a:bodyPr rtlCol="0"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AU" dirty="0" smtClean="0"/>
              <a:t>Screening and Family History of Ovarian CA</a:t>
            </a:r>
            <a:endParaRPr lang="en-AU" dirty="0"/>
          </a:p>
        </p:txBody>
      </p:sp>
      <p:sp>
        <p:nvSpPr>
          <p:cNvPr id="3" name="TextBox 2"/>
          <p:cNvSpPr txBox="1"/>
          <p:nvPr/>
        </p:nvSpPr>
        <p:spPr>
          <a:xfrm>
            <a:off x="990600" y="2362200"/>
            <a:ext cx="7696200" cy="41549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latin typeface="+mn-lt"/>
              </a:rPr>
              <a:t>Number of 1</a:t>
            </a:r>
            <a:r>
              <a:rPr lang="en-US" sz="4400" baseline="30000" dirty="0" smtClean="0">
                <a:latin typeface="+mn-lt"/>
              </a:rPr>
              <a:t>st</a:t>
            </a:r>
            <a:r>
              <a:rPr lang="en-US" sz="4400" dirty="0" smtClean="0">
                <a:latin typeface="+mn-lt"/>
              </a:rPr>
              <a:t> degree relatives</a:t>
            </a:r>
          </a:p>
          <a:p>
            <a:r>
              <a:rPr lang="en-US" sz="4400" dirty="0" smtClean="0">
                <a:latin typeface="+mn-lt"/>
              </a:rPr>
              <a:t>Associated pathology</a:t>
            </a:r>
          </a:p>
          <a:p>
            <a:endParaRPr lang="en-US" sz="4400" dirty="0" smtClean="0">
              <a:latin typeface="+mn-lt"/>
            </a:endParaRPr>
          </a:p>
          <a:p>
            <a:r>
              <a:rPr lang="en-US" sz="4400" dirty="0" smtClean="0">
                <a:latin typeface="+mn-lt"/>
              </a:rPr>
              <a:t>Genetic testing – BRCA1/2</a:t>
            </a:r>
          </a:p>
          <a:p>
            <a:r>
              <a:rPr lang="en-US" sz="4400" dirty="0" smtClean="0">
                <a:latin typeface="+mn-lt"/>
              </a:rPr>
              <a:t>								- HNPCC</a:t>
            </a:r>
          </a:p>
          <a:p>
            <a:r>
              <a:rPr lang="en-US" sz="4400" dirty="0" smtClean="0">
                <a:latin typeface="+mn-lt"/>
              </a:rPr>
              <a:t>Screening </a:t>
            </a:r>
            <a:r>
              <a:rPr lang="en-US" sz="4400" dirty="0" err="1" smtClean="0">
                <a:latin typeface="+mn-lt"/>
              </a:rPr>
              <a:t>vs</a:t>
            </a:r>
            <a:r>
              <a:rPr lang="en-US" sz="4400" dirty="0" smtClean="0">
                <a:latin typeface="+mn-lt"/>
              </a:rPr>
              <a:t> </a:t>
            </a:r>
            <a:r>
              <a:rPr lang="en-US" sz="4400" dirty="0" err="1" smtClean="0">
                <a:latin typeface="+mn-lt"/>
              </a:rPr>
              <a:t>oophorectomy</a:t>
            </a:r>
            <a:endParaRPr lang="en-US" sz="4400" dirty="0"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5" name="Title 8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1143000"/>
          </a:xfrm>
        </p:spPr>
        <p:txBody>
          <a:bodyPr/>
          <a:lstStyle/>
          <a:p>
            <a:pPr eaLnBrk="1" hangingPunct="1"/>
            <a:r>
              <a:rPr lang="en-AU" u="sng"/>
              <a:t>Conclusions (1)</a:t>
            </a:r>
          </a:p>
        </p:txBody>
      </p:sp>
      <p:sp>
        <p:nvSpPr>
          <p:cNvPr id="3" name="Title 8"/>
          <p:cNvSpPr txBox="1">
            <a:spLocks/>
          </p:cNvSpPr>
          <p:nvPr/>
        </p:nvSpPr>
        <p:spPr>
          <a:xfrm>
            <a:off x="762000" y="3810000"/>
            <a:ext cx="8229600" cy="114300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pPr fontAlgn="auto">
              <a:spcAft>
                <a:spcPts val="0"/>
              </a:spcAft>
              <a:defRPr/>
            </a:pPr>
            <a:endParaRPr lang="en-AU" sz="4400" dirty="0">
              <a:latin typeface="+mj-lt"/>
              <a:ea typeface="+mj-ea"/>
              <a:cs typeface="+mj-cs"/>
            </a:endParaRPr>
          </a:p>
        </p:txBody>
      </p:sp>
      <p:sp>
        <p:nvSpPr>
          <p:cNvPr id="4" name="Title 8"/>
          <p:cNvSpPr txBox="1">
            <a:spLocks/>
          </p:cNvSpPr>
          <p:nvPr/>
        </p:nvSpPr>
        <p:spPr>
          <a:xfrm>
            <a:off x="762000" y="4686300"/>
            <a:ext cx="8229600" cy="114300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pPr fontAlgn="auto">
              <a:spcAft>
                <a:spcPts val="0"/>
              </a:spcAft>
              <a:defRPr/>
            </a:pPr>
            <a:endParaRPr lang="en-AU" sz="4400" dirty="0">
              <a:latin typeface="+mj-lt"/>
              <a:ea typeface="+mj-ea"/>
              <a:cs typeface="+mj-cs"/>
            </a:endParaRPr>
          </a:p>
        </p:txBody>
      </p:sp>
      <p:sp>
        <p:nvSpPr>
          <p:cNvPr id="5" name="Title 8"/>
          <p:cNvSpPr txBox="1">
            <a:spLocks/>
          </p:cNvSpPr>
          <p:nvPr/>
        </p:nvSpPr>
        <p:spPr>
          <a:xfrm>
            <a:off x="762000" y="2971800"/>
            <a:ext cx="8229600" cy="114300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pPr fontAlgn="auto">
              <a:spcAft>
                <a:spcPts val="0"/>
              </a:spcAft>
              <a:defRPr/>
            </a:pPr>
            <a:endParaRPr lang="en-AU" sz="4400" dirty="0">
              <a:latin typeface="+mj-lt"/>
              <a:ea typeface="+mj-ea"/>
              <a:cs typeface="+mj-cs"/>
            </a:endParaRPr>
          </a:p>
        </p:txBody>
      </p:sp>
      <p:sp>
        <p:nvSpPr>
          <p:cNvPr id="6" name="Title 8"/>
          <p:cNvSpPr txBox="1">
            <a:spLocks/>
          </p:cNvSpPr>
          <p:nvPr/>
        </p:nvSpPr>
        <p:spPr>
          <a:xfrm>
            <a:off x="762000" y="2133600"/>
            <a:ext cx="8229600" cy="114300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pPr fontAlgn="auto">
              <a:spcAft>
                <a:spcPts val="0"/>
              </a:spcAft>
              <a:defRPr/>
            </a:pPr>
            <a:endParaRPr lang="en-AU" sz="4400" dirty="0">
              <a:latin typeface="+mj-lt"/>
              <a:ea typeface="+mj-ea"/>
              <a:cs typeface="+mj-cs"/>
            </a:endParaRPr>
          </a:p>
        </p:txBody>
      </p:sp>
      <p:sp>
        <p:nvSpPr>
          <p:cNvPr id="52230" name="TextBox 6"/>
          <p:cNvSpPr txBox="1">
            <a:spLocks noChangeArrowheads="1"/>
          </p:cNvSpPr>
          <p:nvPr/>
        </p:nvSpPr>
        <p:spPr bwMode="auto">
          <a:xfrm>
            <a:off x="762000" y="2039938"/>
            <a:ext cx="8229600" cy="204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 sz="3200"/>
              <a:t>	</a:t>
            </a:r>
          </a:p>
          <a:p>
            <a:endParaRPr lang="en-US" sz="3200"/>
          </a:p>
          <a:p>
            <a:r>
              <a:rPr lang="en-US" sz="3200"/>
              <a:t>	</a:t>
            </a:r>
          </a:p>
          <a:p>
            <a:r>
              <a:rPr lang="en-US" sz="3200"/>
              <a:t> </a:t>
            </a:r>
          </a:p>
        </p:txBody>
      </p:sp>
      <p:sp>
        <p:nvSpPr>
          <p:cNvPr id="52233" name="Title 8"/>
          <p:cNvSpPr>
            <a:spLocks/>
          </p:cNvSpPr>
          <p:nvPr/>
        </p:nvSpPr>
        <p:spPr bwMode="auto">
          <a:xfrm>
            <a:off x="323850" y="3509963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prstTxWarp prst="textNoShape">
              <a:avLst/>
            </a:prstTxWarp>
          </a:bodyPr>
          <a:lstStyle/>
          <a:p>
            <a:r>
              <a:rPr lang="en-AU" sz="3200" dirty="0">
                <a:latin typeface="Calibri" charset="0"/>
              </a:rPr>
              <a:t>Team approach</a:t>
            </a:r>
            <a:r>
              <a:rPr lang="en-AU" sz="3200" dirty="0" smtClean="0">
                <a:latin typeface="Calibri" charset="0"/>
              </a:rPr>
              <a:t>…</a:t>
            </a:r>
          </a:p>
          <a:p>
            <a:endParaRPr lang="en-AU" sz="3200" dirty="0" smtClean="0">
              <a:latin typeface="Calibri" charset="0"/>
            </a:endParaRPr>
          </a:p>
          <a:p>
            <a:r>
              <a:rPr lang="en-AU" sz="3200" dirty="0" smtClean="0">
                <a:latin typeface="Calibri" charset="0"/>
              </a:rPr>
              <a:t>Primary care assessment</a:t>
            </a:r>
          </a:p>
          <a:p>
            <a:endParaRPr lang="en-AU" sz="3200" dirty="0" smtClean="0">
              <a:latin typeface="Calibri" charset="0"/>
            </a:endParaRPr>
          </a:p>
          <a:p>
            <a:r>
              <a:rPr lang="en-AU" sz="3200" dirty="0" smtClean="0">
                <a:latin typeface="Calibri" charset="0"/>
              </a:rPr>
              <a:t>Investigations</a:t>
            </a:r>
          </a:p>
          <a:p>
            <a:r>
              <a:rPr lang="en-AU" sz="3200" dirty="0" smtClean="0">
                <a:latin typeface="Calibri" charset="0"/>
              </a:rPr>
              <a:t>		Imaging</a:t>
            </a:r>
          </a:p>
          <a:p>
            <a:r>
              <a:rPr lang="en-AU" sz="3200" dirty="0" smtClean="0">
                <a:latin typeface="Calibri" charset="0"/>
              </a:rPr>
              <a:t>		Tumour markers</a:t>
            </a:r>
          </a:p>
          <a:p>
            <a:endParaRPr lang="en-AU" sz="3200" dirty="0" smtClean="0">
              <a:latin typeface="Calibri" charset="0"/>
            </a:endParaRPr>
          </a:p>
          <a:p>
            <a:r>
              <a:rPr lang="en-AU" sz="3200" dirty="0" smtClean="0">
                <a:latin typeface="Calibri" charset="0"/>
              </a:rPr>
              <a:t>Surgical intervention</a:t>
            </a:r>
          </a:p>
          <a:p>
            <a:r>
              <a:rPr lang="en-AU" sz="3200" dirty="0" smtClean="0">
                <a:latin typeface="Calibri" charset="0"/>
              </a:rPr>
              <a:t>		How and when? MDM?</a:t>
            </a:r>
            <a:endParaRPr lang="en-AU" sz="3200" dirty="0">
              <a:latin typeface="Calibri" charset="0"/>
            </a:endParaRPr>
          </a:p>
        </p:txBody>
      </p:sp>
      <p:pic>
        <p:nvPicPr>
          <p:cNvPr id="52234" name="Picture 2" descr="multitasking to manage complications - use your team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8175" y="1889919"/>
            <a:ext cx="2835275" cy="3240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5" name="Title 8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1143000"/>
          </a:xfrm>
        </p:spPr>
        <p:txBody>
          <a:bodyPr/>
          <a:lstStyle/>
          <a:p>
            <a:pPr eaLnBrk="1" hangingPunct="1"/>
            <a:r>
              <a:rPr lang="en-AU" u="sng" dirty="0"/>
              <a:t>Conclusions </a:t>
            </a:r>
            <a:r>
              <a:rPr lang="en-AU" u="sng" dirty="0" smtClean="0"/>
              <a:t>(2)</a:t>
            </a:r>
            <a:endParaRPr lang="en-AU" u="sng" dirty="0"/>
          </a:p>
        </p:txBody>
      </p:sp>
      <p:sp>
        <p:nvSpPr>
          <p:cNvPr id="3" name="Title 8"/>
          <p:cNvSpPr txBox="1">
            <a:spLocks/>
          </p:cNvSpPr>
          <p:nvPr/>
        </p:nvSpPr>
        <p:spPr>
          <a:xfrm>
            <a:off x="762000" y="3810000"/>
            <a:ext cx="8229600" cy="114300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pPr fontAlgn="auto">
              <a:spcAft>
                <a:spcPts val="0"/>
              </a:spcAft>
              <a:defRPr/>
            </a:pPr>
            <a:endParaRPr lang="en-AU" sz="4400" dirty="0">
              <a:latin typeface="+mj-lt"/>
              <a:ea typeface="+mj-ea"/>
              <a:cs typeface="+mj-cs"/>
            </a:endParaRPr>
          </a:p>
        </p:txBody>
      </p:sp>
      <p:sp>
        <p:nvSpPr>
          <p:cNvPr id="4" name="Title 8"/>
          <p:cNvSpPr txBox="1">
            <a:spLocks/>
          </p:cNvSpPr>
          <p:nvPr/>
        </p:nvSpPr>
        <p:spPr>
          <a:xfrm>
            <a:off x="762000" y="4686300"/>
            <a:ext cx="8229600" cy="114300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pPr fontAlgn="auto">
              <a:spcAft>
                <a:spcPts val="0"/>
              </a:spcAft>
              <a:defRPr/>
            </a:pPr>
            <a:endParaRPr lang="en-AU" sz="4400" dirty="0">
              <a:latin typeface="+mj-lt"/>
              <a:ea typeface="+mj-ea"/>
              <a:cs typeface="+mj-cs"/>
            </a:endParaRPr>
          </a:p>
        </p:txBody>
      </p:sp>
      <p:sp>
        <p:nvSpPr>
          <p:cNvPr id="5" name="Title 8"/>
          <p:cNvSpPr txBox="1">
            <a:spLocks/>
          </p:cNvSpPr>
          <p:nvPr/>
        </p:nvSpPr>
        <p:spPr>
          <a:xfrm>
            <a:off x="762000" y="2971800"/>
            <a:ext cx="8229600" cy="114300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pPr fontAlgn="auto">
              <a:spcAft>
                <a:spcPts val="0"/>
              </a:spcAft>
              <a:defRPr/>
            </a:pPr>
            <a:endParaRPr lang="en-AU" sz="4400" dirty="0">
              <a:latin typeface="+mj-lt"/>
              <a:ea typeface="+mj-ea"/>
              <a:cs typeface="+mj-cs"/>
            </a:endParaRPr>
          </a:p>
        </p:txBody>
      </p:sp>
      <p:sp>
        <p:nvSpPr>
          <p:cNvPr id="6" name="Title 8"/>
          <p:cNvSpPr txBox="1">
            <a:spLocks/>
          </p:cNvSpPr>
          <p:nvPr/>
        </p:nvSpPr>
        <p:spPr>
          <a:xfrm>
            <a:off x="762000" y="2133600"/>
            <a:ext cx="8229600" cy="114300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pPr fontAlgn="auto">
              <a:spcAft>
                <a:spcPts val="0"/>
              </a:spcAft>
              <a:defRPr/>
            </a:pPr>
            <a:endParaRPr lang="en-AU" sz="4400" dirty="0">
              <a:latin typeface="+mj-lt"/>
              <a:ea typeface="+mj-ea"/>
              <a:cs typeface="+mj-cs"/>
            </a:endParaRPr>
          </a:p>
        </p:txBody>
      </p:sp>
      <p:sp>
        <p:nvSpPr>
          <p:cNvPr id="52230" name="TextBox 6"/>
          <p:cNvSpPr txBox="1">
            <a:spLocks noChangeArrowheads="1"/>
          </p:cNvSpPr>
          <p:nvPr/>
        </p:nvSpPr>
        <p:spPr bwMode="auto">
          <a:xfrm>
            <a:off x="762000" y="2039938"/>
            <a:ext cx="8229600" cy="204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 sz="3200"/>
              <a:t>	</a:t>
            </a:r>
          </a:p>
          <a:p>
            <a:endParaRPr lang="en-US" sz="3200"/>
          </a:p>
          <a:p>
            <a:r>
              <a:rPr lang="en-US" sz="3200"/>
              <a:t>	</a:t>
            </a:r>
          </a:p>
          <a:p>
            <a:r>
              <a:rPr lang="en-US" sz="3200"/>
              <a:t> </a:t>
            </a:r>
          </a:p>
        </p:txBody>
      </p:sp>
      <p:sp>
        <p:nvSpPr>
          <p:cNvPr id="52233" name="Title 8"/>
          <p:cNvSpPr>
            <a:spLocks/>
          </p:cNvSpPr>
          <p:nvPr/>
        </p:nvSpPr>
        <p:spPr bwMode="auto">
          <a:xfrm>
            <a:off x="323850" y="182880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prstTxWarp prst="textNoShape">
              <a:avLst/>
            </a:prstTxWarp>
          </a:bodyPr>
          <a:lstStyle/>
          <a:p>
            <a:r>
              <a:rPr lang="en-AU" sz="3200" dirty="0" smtClean="0">
                <a:latin typeface="Calibri" charset="0"/>
              </a:rPr>
              <a:t>Knowledge of management for asymptomatic ovarian cysts</a:t>
            </a:r>
            <a:endParaRPr lang="en-AU" sz="3200" dirty="0">
              <a:latin typeface="Calibri" charset="0"/>
            </a:endParaRPr>
          </a:p>
        </p:txBody>
      </p:sp>
      <p:sp>
        <p:nvSpPr>
          <p:cNvPr id="10" name="Title 8"/>
          <p:cNvSpPr>
            <a:spLocks/>
          </p:cNvSpPr>
          <p:nvPr/>
        </p:nvSpPr>
        <p:spPr bwMode="auto">
          <a:xfrm>
            <a:off x="323850" y="327660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prstTxWarp prst="textNoShape">
              <a:avLst/>
            </a:prstTxWarp>
          </a:bodyPr>
          <a:lstStyle/>
          <a:p>
            <a:r>
              <a:rPr lang="en-AU" sz="3200" dirty="0" smtClean="0">
                <a:latin typeface="Calibri" charset="0"/>
              </a:rPr>
              <a:t>Know DHB criteria for access to U/S</a:t>
            </a:r>
            <a:endParaRPr lang="en-AU" sz="3200" dirty="0">
              <a:latin typeface="Calibri" charset="0"/>
            </a:endParaRPr>
          </a:p>
        </p:txBody>
      </p:sp>
      <p:sp>
        <p:nvSpPr>
          <p:cNvPr id="11" name="Title 8"/>
          <p:cNvSpPr>
            <a:spLocks/>
          </p:cNvSpPr>
          <p:nvPr/>
        </p:nvSpPr>
        <p:spPr bwMode="auto">
          <a:xfrm>
            <a:off x="323850" y="468630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prstTxWarp prst="textNoShape">
              <a:avLst/>
            </a:prstTxWarp>
          </a:bodyPr>
          <a:lstStyle/>
          <a:p>
            <a:r>
              <a:rPr lang="en-AU" sz="3200" dirty="0" smtClean="0">
                <a:latin typeface="Calibri" charset="0"/>
              </a:rPr>
              <a:t>Be aware of limitations of tumour markers</a:t>
            </a:r>
            <a:endParaRPr lang="en-AU" sz="3200" dirty="0">
              <a:latin typeface="Calibri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1" name="Title 8"/>
          <p:cNvSpPr>
            <a:spLocks noGrp="1"/>
          </p:cNvSpPr>
          <p:nvPr>
            <p:ph type="title"/>
          </p:nvPr>
        </p:nvSpPr>
        <p:spPr>
          <a:xfrm>
            <a:off x="457200" y="609600"/>
            <a:ext cx="8229600" cy="1143000"/>
          </a:xfrm>
        </p:spPr>
        <p:txBody>
          <a:bodyPr/>
          <a:lstStyle/>
          <a:p>
            <a:endParaRPr lang="en-GB" smtClean="0"/>
          </a:p>
        </p:txBody>
      </p:sp>
      <p:pic>
        <p:nvPicPr>
          <p:cNvPr id="51202" name="Picture 4" descr="walkway to the mainland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600" y="209550"/>
            <a:ext cx="8763000" cy="657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Title 8"/>
          <p:cNvSpPr>
            <a:spLocks noGrp="1"/>
          </p:cNvSpPr>
          <p:nvPr>
            <p:ph type="title" idx="4294967295"/>
          </p:nvPr>
        </p:nvSpPr>
        <p:spPr>
          <a:xfrm>
            <a:off x="457200" y="609600"/>
            <a:ext cx="8229600" cy="1143000"/>
          </a:xfrm>
        </p:spPr>
        <p:txBody>
          <a:bodyPr/>
          <a:lstStyle/>
          <a:p>
            <a:pPr eaLnBrk="1" hangingPunct="1"/>
            <a:r>
              <a:rPr lang="en-AU" dirty="0" smtClean="0"/>
              <a:t>Advent of TV U/S</a:t>
            </a:r>
          </a:p>
        </p:txBody>
      </p:sp>
      <p:pic>
        <p:nvPicPr>
          <p:cNvPr id="3" name="Picture 2" descr="sonar-types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90800" y="1752600"/>
            <a:ext cx="3537032" cy="354360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42631914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3" name="Picture 3" descr="F1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58888" y="1989138"/>
            <a:ext cx="6635750" cy="4497387"/>
          </a:xfrm>
          <a:prstGeom prst="rect">
            <a:avLst/>
          </a:prstGeom>
          <a:noFill/>
        </p:spPr>
      </p:pic>
      <p:sp>
        <p:nvSpPr>
          <p:cNvPr id="56324" name="Title 8"/>
          <p:cNvSpPr>
            <a:spLocks/>
          </p:cNvSpPr>
          <p:nvPr/>
        </p:nvSpPr>
        <p:spPr bwMode="auto">
          <a:xfrm>
            <a:off x="457200" y="60960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prstTxWarp prst="textNoShape">
              <a:avLst/>
            </a:prstTxWarp>
          </a:bodyPr>
          <a:lstStyle/>
          <a:p>
            <a:pPr algn="ctr"/>
            <a:r>
              <a:rPr lang="en-AU" sz="3200">
                <a:latin typeface="Calibri" charset="0"/>
              </a:rPr>
              <a:t>1</a:t>
            </a:r>
            <a:r>
              <a:rPr lang="en-AU" sz="3200" baseline="30000">
                <a:latin typeface="Calibri" charset="0"/>
              </a:rPr>
              <a:t>st</a:t>
            </a:r>
            <a:r>
              <a:rPr lang="en-AU" sz="3200">
                <a:latin typeface="Calibri" charset="0"/>
              </a:rPr>
              <a:t> published work related to medicine:</a:t>
            </a:r>
            <a:br>
              <a:rPr lang="en-AU" sz="3200">
                <a:latin typeface="Calibri" charset="0"/>
              </a:rPr>
            </a:br>
            <a:r>
              <a:rPr lang="en-AU" sz="3200">
                <a:latin typeface="Calibri" charset="0"/>
              </a:rPr>
              <a:t>Transmission ultrasound investigation of the brain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Title 8"/>
          <p:cNvSpPr>
            <a:spLocks noGrp="1"/>
          </p:cNvSpPr>
          <p:nvPr>
            <p:ph type="title" idx="4294967295"/>
          </p:nvPr>
        </p:nvSpPr>
        <p:spPr>
          <a:xfrm>
            <a:off x="457200" y="1181100"/>
            <a:ext cx="8229600" cy="1143000"/>
          </a:xfrm>
        </p:spPr>
        <p:txBody>
          <a:bodyPr/>
          <a:lstStyle/>
          <a:p>
            <a:pPr eaLnBrk="1" hangingPunct="1"/>
            <a:r>
              <a:rPr lang="en-AU" sz="4000"/>
              <a:t>1960s to 2000s</a:t>
            </a:r>
            <a:br>
              <a:rPr lang="en-AU" sz="4000"/>
            </a:br>
            <a:r>
              <a:rPr lang="en-AU" sz="4000"/>
              <a:t/>
            </a:r>
            <a:br>
              <a:rPr lang="en-AU" sz="4000"/>
            </a:br>
            <a:r>
              <a:rPr lang="en-AU" sz="4000"/>
              <a:t>Rapid technology advances</a:t>
            </a:r>
            <a:br>
              <a:rPr lang="en-AU" sz="4000"/>
            </a:br>
            <a:r>
              <a:rPr lang="en-AU" sz="4000"/>
              <a:t/>
            </a:r>
            <a:br>
              <a:rPr lang="en-AU" sz="4000"/>
            </a:br>
            <a:r>
              <a:rPr lang="en-AU" sz="4000"/>
              <a:t>grey scale</a:t>
            </a:r>
            <a:br>
              <a:rPr lang="en-AU" sz="4000"/>
            </a:br>
            <a:r>
              <a:rPr lang="en-AU" sz="4000"/>
              <a:t>still to real time</a:t>
            </a:r>
            <a:br>
              <a:rPr lang="en-AU" sz="4000"/>
            </a:br>
            <a:r>
              <a:rPr lang="en-AU" sz="4000"/>
              <a:t>development of Doppler</a:t>
            </a:r>
            <a:br>
              <a:rPr lang="en-AU" sz="4000"/>
            </a:br>
            <a:r>
              <a:rPr lang="en-AU" sz="4000"/>
              <a:t>Colour Doppler</a:t>
            </a:r>
            <a:br>
              <a:rPr lang="en-AU" sz="4000"/>
            </a:br>
            <a:r>
              <a:rPr lang="en-AU" sz="4000"/>
              <a:t>microchip</a:t>
            </a:r>
            <a:br>
              <a:rPr lang="en-AU" sz="4000"/>
            </a:br>
            <a:r>
              <a:rPr lang="en-AU" sz="4000"/>
              <a:t>processing power</a:t>
            </a:r>
            <a:br>
              <a:rPr lang="en-AU" sz="4000"/>
            </a:br>
            <a:r>
              <a:rPr lang="en-AU" sz="4000"/>
              <a:t>power Doppler</a:t>
            </a:r>
            <a:br>
              <a:rPr lang="en-AU" sz="4000"/>
            </a:br>
            <a:r>
              <a:rPr lang="en-AU" sz="4000"/>
              <a:t>3D imaging</a:t>
            </a:r>
          </a:p>
        </p:txBody>
      </p:sp>
      <p:pic>
        <p:nvPicPr>
          <p:cNvPr id="55299" name="Picture 3" descr="3d4dbaby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543675" y="4437063"/>
            <a:ext cx="2143125" cy="2184400"/>
          </a:xfrm>
          <a:prstGeom prst="rect">
            <a:avLst/>
          </a:prstGeom>
          <a:noFill/>
        </p:spPr>
      </p:pic>
      <p:pic>
        <p:nvPicPr>
          <p:cNvPr id="55300" name="Picture 4" descr="us machine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9388" y="3933825"/>
            <a:ext cx="1905000" cy="269081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Title 8"/>
          <p:cNvSpPr>
            <a:spLocks noGrp="1"/>
          </p:cNvSpPr>
          <p:nvPr>
            <p:ph type="title" idx="4294967295"/>
          </p:nvPr>
        </p:nvSpPr>
        <p:spPr>
          <a:xfrm>
            <a:off x="457200" y="609600"/>
            <a:ext cx="8229600" cy="1143000"/>
          </a:xfrm>
        </p:spPr>
        <p:txBody>
          <a:bodyPr/>
          <a:lstStyle/>
          <a:p>
            <a:pPr eaLnBrk="1" hangingPunct="1"/>
            <a:r>
              <a:rPr lang="en-AU" smtClean="0"/>
              <a:t>Aetiology</a:t>
            </a:r>
          </a:p>
        </p:txBody>
      </p:sp>
      <p:sp>
        <p:nvSpPr>
          <p:cNvPr id="56323" name="Text Box 3"/>
          <p:cNvSpPr txBox="1">
            <a:spLocks noChangeArrowheads="1"/>
          </p:cNvSpPr>
          <p:nvPr/>
        </p:nvSpPr>
        <p:spPr bwMode="auto">
          <a:xfrm>
            <a:off x="457200" y="1752600"/>
            <a:ext cx="7499350" cy="21236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defTabSz="914400">
              <a:spcBef>
                <a:spcPct val="50000"/>
              </a:spcBef>
            </a:pPr>
            <a:r>
              <a:rPr lang="en-NZ" sz="2400" dirty="0"/>
              <a:t>Age </a:t>
            </a:r>
            <a:r>
              <a:rPr lang="en-NZ" sz="2400" dirty="0" smtClean="0"/>
              <a:t>related:	Functional</a:t>
            </a:r>
            <a:endParaRPr lang="en-NZ" sz="2400" dirty="0"/>
          </a:p>
          <a:p>
            <a:pPr defTabSz="914400">
              <a:spcBef>
                <a:spcPct val="50000"/>
              </a:spcBef>
            </a:pPr>
            <a:r>
              <a:rPr lang="en-NZ" sz="2400" dirty="0"/>
              <a:t>		Simple, haemorrhagic, endometriomas</a:t>
            </a:r>
          </a:p>
          <a:p>
            <a:pPr defTabSz="914400">
              <a:spcBef>
                <a:spcPct val="50000"/>
              </a:spcBef>
            </a:pPr>
            <a:r>
              <a:rPr lang="en-NZ" sz="2400" dirty="0"/>
              <a:t>		Dermoid</a:t>
            </a:r>
          </a:p>
          <a:p>
            <a:pPr defTabSz="914400">
              <a:spcBef>
                <a:spcPct val="50000"/>
              </a:spcBef>
            </a:pPr>
            <a:r>
              <a:rPr lang="en-NZ" sz="2400" dirty="0"/>
              <a:t>		Serous Cystadenomas</a:t>
            </a:r>
            <a:endParaRPr lang="en-GB" sz="2400" dirty="0"/>
          </a:p>
        </p:txBody>
      </p:sp>
      <p:sp>
        <p:nvSpPr>
          <p:cNvPr id="4" name="TextBox 3"/>
          <p:cNvSpPr txBox="1"/>
          <p:nvPr/>
        </p:nvSpPr>
        <p:spPr>
          <a:xfrm>
            <a:off x="3505200" y="4112567"/>
            <a:ext cx="5638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YOUNG WOMEN……</a:t>
            </a:r>
            <a:endParaRPr lang="en-US" sz="2400" dirty="0"/>
          </a:p>
        </p:txBody>
      </p:sp>
      <p:sp>
        <p:nvSpPr>
          <p:cNvPr id="5" name="Text Box 3"/>
          <p:cNvSpPr txBox="1">
            <a:spLocks noChangeArrowheads="1"/>
          </p:cNvSpPr>
          <p:nvPr/>
        </p:nvSpPr>
        <p:spPr bwMode="auto">
          <a:xfrm>
            <a:off x="457200" y="5059150"/>
            <a:ext cx="749935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defTabSz="914400">
              <a:spcBef>
                <a:spcPct val="50000"/>
              </a:spcBef>
            </a:pPr>
            <a:r>
              <a:rPr lang="en-NZ" sz="2400" dirty="0" smtClean="0"/>
              <a:t>Borderline malignancy or cancer</a:t>
            </a:r>
            <a:endParaRPr lang="en-GB" sz="2400" dirty="0"/>
          </a:p>
        </p:txBody>
      </p:sp>
      <p:sp>
        <p:nvSpPr>
          <p:cNvPr id="6" name="TextBox 5"/>
          <p:cNvSpPr txBox="1"/>
          <p:nvPr/>
        </p:nvSpPr>
        <p:spPr>
          <a:xfrm>
            <a:off x="3509453" y="6021288"/>
            <a:ext cx="5638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YOUNG OR OLDER WOMEN……</a:t>
            </a:r>
            <a:endParaRPr lang="en-US" sz="2400" dirty="0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31147450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Title 8"/>
          <p:cNvSpPr>
            <a:spLocks noGrp="1"/>
          </p:cNvSpPr>
          <p:nvPr>
            <p:ph type="title" idx="4294967295"/>
          </p:nvPr>
        </p:nvSpPr>
        <p:spPr>
          <a:xfrm>
            <a:off x="304800" y="-152400"/>
            <a:ext cx="8534400" cy="1143000"/>
          </a:xfrm>
        </p:spPr>
        <p:txBody>
          <a:bodyPr/>
          <a:lstStyle/>
          <a:p>
            <a:pPr eaLnBrk="1" hangingPunct="1"/>
            <a:r>
              <a:rPr lang="en-AU" sz="2400" b="1" dirty="0" smtClean="0"/>
              <a:t>Average Number of New Cases Ovarian cancer Per Year UK</a:t>
            </a:r>
            <a:r>
              <a:rPr lang="en-AU" dirty="0" smtClean="0"/>
              <a:t> </a:t>
            </a:r>
          </a:p>
        </p:txBody>
      </p:sp>
      <p:pic>
        <p:nvPicPr>
          <p:cNvPr id="5837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27088" y="1752600"/>
            <a:ext cx="7058025" cy="4759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8372" name="Line 4"/>
          <p:cNvSpPr>
            <a:spLocks noChangeShapeType="1"/>
          </p:cNvSpPr>
          <p:nvPr/>
        </p:nvSpPr>
        <p:spPr bwMode="auto">
          <a:xfrm flipV="1">
            <a:off x="2627313" y="2708275"/>
            <a:ext cx="0" cy="380365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58373" name="Line 5"/>
          <p:cNvSpPr>
            <a:spLocks noChangeShapeType="1"/>
          </p:cNvSpPr>
          <p:nvPr/>
        </p:nvSpPr>
        <p:spPr bwMode="auto">
          <a:xfrm flipV="1">
            <a:off x="4427538" y="2708275"/>
            <a:ext cx="0" cy="380365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2895600" y="3810000"/>
            <a:ext cx="13350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750 cases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990600" y="990600"/>
            <a:ext cx="324008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0.4 – 8.9 / 100,000 premenopausal women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4648200" y="990600"/>
            <a:ext cx="323691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60 / 100,000</a:t>
            </a:r>
          </a:p>
          <a:p>
            <a:pPr algn="ctr"/>
            <a:r>
              <a:rPr lang="en-US" dirty="0" smtClean="0"/>
              <a:t>postmenopausal women</a:t>
            </a:r>
            <a:endParaRPr lang="en-US" dirty="0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36688558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372" grpId="0" animBg="1"/>
      <p:bldP spid="58373" grpId="0" animBg="1"/>
      <p:bldP spid="6" grpId="0"/>
      <p:bldP spid="7" grpId="0"/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Title 8"/>
          <p:cNvSpPr>
            <a:spLocks noGrp="1"/>
          </p:cNvSpPr>
          <p:nvPr>
            <p:ph type="title" idx="4294967295"/>
          </p:nvPr>
        </p:nvSpPr>
        <p:spPr>
          <a:xfrm>
            <a:off x="457200" y="609600"/>
            <a:ext cx="8229600" cy="1143000"/>
          </a:xfrm>
        </p:spPr>
        <p:txBody>
          <a:bodyPr/>
          <a:lstStyle/>
          <a:p>
            <a:pPr eaLnBrk="1" hangingPunct="1"/>
            <a:r>
              <a:rPr lang="en-AU" dirty="0" smtClean="0"/>
              <a:t>Do I need to do anything when an ovarian cyst is diagnosed?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304800" y="2743200"/>
            <a:ext cx="8839200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800" dirty="0" err="1" smtClean="0"/>
              <a:t>Womens</a:t>
            </a:r>
            <a:r>
              <a:rPr lang="en-US" sz="2800" dirty="0" smtClean="0"/>
              <a:t> anxieties centre on: 	</a:t>
            </a:r>
          </a:p>
          <a:p>
            <a:pPr algn="just"/>
            <a:endParaRPr lang="en-US" sz="2800" dirty="0" smtClean="0"/>
          </a:p>
          <a:p>
            <a:pPr algn="just"/>
            <a:r>
              <a:rPr lang="en-US" sz="2800" dirty="0" smtClean="0"/>
              <a:t>							risk of cancer</a:t>
            </a:r>
          </a:p>
          <a:p>
            <a:pPr algn="just"/>
            <a:r>
              <a:rPr lang="en-US" sz="2800" dirty="0" smtClean="0"/>
              <a:t>							possible loss of fertility</a:t>
            </a:r>
          </a:p>
          <a:p>
            <a:pPr algn="just"/>
            <a:r>
              <a:rPr lang="en-US" sz="2800" dirty="0" smtClean="0"/>
              <a:t>							</a:t>
            </a:r>
            <a:r>
              <a:rPr lang="en-US" sz="2800" dirty="0" err="1" smtClean="0"/>
              <a:t>FHx</a:t>
            </a:r>
            <a:r>
              <a:rPr lang="en-US" sz="2800" dirty="0" smtClean="0"/>
              <a:t> ovarian CA</a:t>
            </a:r>
            <a:endParaRPr lang="en-US" sz="2800" dirty="0"/>
          </a:p>
        </p:txBody>
      </p:sp>
      <p:pic>
        <p:nvPicPr>
          <p:cNvPr id="4" name="Picture 3" descr="woman-freaked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47800" y="3657600"/>
            <a:ext cx="865632" cy="1828800"/>
          </a:xfrm>
          <a:prstGeom prst="rect">
            <a:avLst/>
          </a:prstGeom>
        </p:spPr>
      </p:pic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42631914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1705</TotalTime>
  <Words>930</Words>
  <Application>Microsoft Macintosh PowerPoint</Application>
  <PresentationFormat>On-screen Show (4:3)</PresentationFormat>
  <Paragraphs>157</Paragraphs>
  <Slides>34</Slides>
  <Notes>15</Notes>
  <HiddenSlides>0</HiddenSlides>
  <MMClips>0</MMClips>
  <ScaleCrop>false</ScaleCrop>
  <HeadingPairs>
    <vt:vector size="6" baseType="variant">
      <vt:variant>
        <vt:lpstr>Design Template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34</vt:i4>
      </vt:variant>
    </vt:vector>
  </HeadingPairs>
  <TitlesOfParts>
    <vt:vector size="36" baseType="lpstr">
      <vt:lpstr>Office Theme</vt:lpstr>
      <vt:lpstr>Document</vt:lpstr>
      <vt:lpstr>Ovarian cysts in  Primary Care</vt:lpstr>
      <vt:lpstr>Slide 2</vt:lpstr>
      <vt:lpstr>Incidence?</vt:lpstr>
      <vt:lpstr>Advent of TV U/S</vt:lpstr>
      <vt:lpstr>Slide 5</vt:lpstr>
      <vt:lpstr>1960s to 2000s  Rapid technology advances  grey scale still to real time development of Doppler Colour Doppler microchip processing power power Doppler 3D imaging</vt:lpstr>
      <vt:lpstr>Aetiology</vt:lpstr>
      <vt:lpstr>Average Number of New Cases Ovarian cancer Per Year UK </vt:lpstr>
      <vt:lpstr>Do I need to do anything when an ovarian cyst is diagnosed?</vt:lpstr>
      <vt:lpstr>Asymptomatic  vs  Symptomatic   </vt:lpstr>
      <vt:lpstr>Asymptomatic ovarian cysts</vt:lpstr>
      <vt:lpstr>Asymptomatic ovarian cysts</vt:lpstr>
      <vt:lpstr>Simple cyst</vt:lpstr>
      <vt:lpstr>Eg?</vt:lpstr>
      <vt:lpstr>Can we predict whether a cyst is benign or malignant?</vt:lpstr>
      <vt:lpstr>    </vt:lpstr>
      <vt:lpstr>Slide 17</vt:lpstr>
      <vt:lpstr>Endometrioma</vt:lpstr>
      <vt:lpstr>Ultrasound images vital</vt:lpstr>
      <vt:lpstr>Guess the cyst on CT</vt:lpstr>
      <vt:lpstr>Guess the cyst with MRI</vt:lpstr>
      <vt:lpstr>RMI index</vt:lpstr>
      <vt:lpstr>How do women present to you??</vt:lpstr>
      <vt:lpstr>How do you get the ultrasound?!!!!</vt:lpstr>
      <vt:lpstr>Surgery for:  Symptomatic cysts Asymptomatic cysts of questionable aetiology</vt:lpstr>
      <vt:lpstr>Pre-operative assessment is the most important factor in the management of ovarian cysts</vt:lpstr>
      <vt:lpstr>Laparoscopy for all benign ovarian cysts</vt:lpstr>
      <vt:lpstr>Guess the cyst at operation</vt:lpstr>
      <vt:lpstr>Clinical Scenario 1</vt:lpstr>
      <vt:lpstr>Use your imaging…….</vt:lpstr>
      <vt:lpstr>Screening and Family History of Ovarian CA</vt:lpstr>
      <vt:lpstr>Conclusions (1)</vt:lpstr>
      <vt:lpstr>Conclusions (2)</vt:lpstr>
      <vt:lpstr>Slide 34</vt:lpstr>
    </vt:vector>
  </TitlesOfParts>
  <Company>ben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Ovarian cysts and the  laparoscope</dc:title>
  <dc:creator>simon edmonds</dc:creator>
  <cp:lastModifiedBy>kev</cp:lastModifiedBy>
  <cp:revision>19</cp:revision>
  <dcterms:created xsi:type="dcterms:W3CDTF">2014-10-22T05:14:18Z</dcterms:created>
  <dcterms:modified xsi:type="dcterms:W3CDTF">2014-10-22T05:14:34Z</dcterms:modified>
</cp:coreProperties>
</file>